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316" r:id="rId3"/>
    <p:sldId id="298" r:id="rId4"/>
    <p:sldId id="300" r:id="rId5"/>
    <p:sldId id="301" r:id="rId6"/>
    <p:sldId id="302" r:id="rId7"/>
    <p:sldId id="303" r:id="rId8"/>
    <p:sldId id="310" r:id="rId9"/>
    <p:sldId id="309" r:id="rId10"/>
    <p:sldId id="299" r:id="rId11"/>
    <p:sldId id="312" r:id="rId12"/>
    <p:sldId id="311" r:id="rId13"/>
    <p:sldId id="305" r:id="rId14"/>
    <p:sldId id="306" r:id="rId15"/>
    <p:sldId id="313" r:id="rId16"/>
    <p:sldId id="308" r:id="rId17"/>
    <p:sldId id="304" r:id="rId18"/>
    <p:sldId id="314" r:id="rId19"/>
    <p:sldId id="31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99211EF-A32B-479A-8B5B-0C3139999FA2}">
          <p14:sldIdLst>
            <p14:sldId id="256"/>
            <p14:sldId id="316"/>
            <p14:sldId id="298"/>
            <p14:sldId id="300"/>
            <p14:sldId id="301"/>
            <p14:sldId id="302"/>
            <p14:sldId id="303"/>
            <p14:sldId id="310"/>
            <p14:sldId id="309"/>
            <p14:sldId id="299"/>
            <p14:sldId id="312"/>
            <p14:sldId id="311"/>
            <p14:sldId id="305"/>
            <p14:sldId id="306"/>
            <p14:sldId id="313"/>
            <p14:sldId id="308"/>
            <p14:sldId id="304"/>
            <p14:sldId id="314"/>
          </p14:sldIdLst>
        </p14:section>
        <p14:section name="Oddíl bez názvu" id="{61FCA631-6A42-4C76-B9C3-DEC851BACB97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C26BD-8735-49A3-BE10-75250E265349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1AD7B-DE9D-4020-A4F5-ABE9520583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9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AD7B-DE9D-4020-A4F5-ABE9520583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1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AD7B-DE9D-4020-A4F5-ABE9520583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4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0CEB-C831-4680-BDC1-10139FEE20D6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362A-D93F-4FDC-A456-06EE612116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sco.eu/" TargetMode="External"/><Relationship Id="rId2" Type="http://schemas.openxmlformats.org/officeDocument/2006/relationships/hyperlink" Target="https://cetaf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3.eu-west-1.amazonaws.com/media.newmd.catapult/wp-content/uploads/2018/01/16220811/MDC10529-Thought-Leader_v10_Interactive_v1.pdf" TargetMode="External"/><Relationship Id="rId2" Type="http://schemas.openxmlformats.org/officeDocument/2006/relationships/hyperlink" Target="https://doi.org/10.1093/jncimonographs/lgr00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obanking.com/directory-listing/cardiff-university-biobank-cub/" TargetMode="External"/><Relationship Id="rId3" Type="http://schemas.openxmlformats.org/officeDocument/2006/relationships/hyperlink" Target="https://www.biobanking.com/directory-listing/cellgen/" TargetMode="External"/><Relationship Id="rId7" Type="http://schemas.openxmlformats.org/officeDocument/2006/relationships/hyperlink" Target="https://www.biobanking.com/directory-listing/tommys-national-reproductive-health-biobank-uk/" TargetMode="External"/><Relationship Id="rId2" Type="http://schemas.openxmlformats.org/officeDocument/2006/relationships/hyperlink" Target="https://www.biobanking.com/directory-listing/polish-biobanking-cen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banking.com/directory-listing/crb-amazonie/" TargetMode="External"/><Relationship Id="rId5" Type="http://schemas.openxmlformats.org/officeDocument/2006/relationships/hyperlink" Target="https://www.biobanking.com/directory-listing/helsinki-biobank/" TargetMode="External"/><Relationship Id="rId4" Type="http://schemas.openxmlformats.org/officeDocument/2006/relationships/hyperlink" Target="https://www.biobanking.com/directory-listing/fidelis-research/" TargetMode="Externa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rri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research.pasteur.fr/en/team/biobanking-icare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Biobanks in the Coronavirus </a:t>
            </a:r>
            <a:r>
              <a:rPr lang="cs-CZ" sz="36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Pandemic</a:t>
            </a:r>
            <a:r>
              <a:rPr lang="cs-CZ" sz="4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4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>
              <a:solidFill>
                <a:srgbClr val="CC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808312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sz="2000" b="1" dirty="0">
                <a:solidFill>
                  <a:srgbClr val="002060"/>
                </a:solidFill>
              </a:rPr>
              <a:t>Judita Kinkorová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Department of Immunochemistry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University Hospital </a:t>
            </a:r>
            <a:r>
              <a:rPr lang="cs-CZ" sz="2000" dirty="0" err="1">
                <a:solidFill>
                  <a:srgbClr val="002060"/>
                </a:solidFill>
              </a:rPr>
              <a:t>Pilsen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Czech Republic</a:t>
            </a:r>
          </a:p>
          <a:p>
            <a:endParaRPr lang="cs-CZ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D0860-767B-46FC-A48E-81B69E5B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+mn-lt"/>
              </a:rPr>
              <a:t>CETAF and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+mn-lt"/>
              </a:rPr>
              <a:t>DiSSCo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+mn-lt"/>
              </a:rPr>
              <a:t>: Joint COVID-19 </a:t>
            </a:r>
            <a:r>
              <a:rPr lang="cs-CZ" sz="2800" b="1" i="0" dirty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cs-CZ" sz="2800" b="1" i="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en-US" sz="2800" b="1" i="0" dirty="0">
                <a:solidFill>
                  <a:srgbClr val="C00000"/>
                </a:solidFill>
                <a:effectLst/>
                <a:latin typeface="+mn-lt"/>
              </a:rPr>
              <a:t>Task Force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9ED53F-5BE1-4AB3-969D-85F6133AA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i="0" dirty="0">
                <a:solidFill>
                  <a:schemeClr val="bg1"/>
                </a:solidFill>
                <a:effectLst/>
                <a:latin typeface="rawline"/>
              </a:rPr>
              <a:t>The Consortium of European Taxonomic Facilities </a:t>
            </a:r>
            <a:r>
              <a:rPr lang="en-US" b="0" i="0" dirty="0">
                <a:solidFill>
                  <a:schemeClr val="bg1"/>
                </a:solidFill>
                <a:effectLst/>
                <a:latin typeface="rawline"/>
              </a:rPr>
              <a:t>(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rawlin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CETAF</a:t>
            </a:r>
            <a:r>
              <a:rPr lang="en-US" b="0" i="0" dirty="0">
                <a:solidFill>
                  <a:schemeClr val="bg1"/>
                </a:solidFill>
                <a:effectLst/>
                <a:latin typeface="rawline"/>
              </a:rPr>
              <a:t>) and the </a:t>
            </a:r>
            <a:r>
              <a:rPr lang="en-US" b="1" i="0" dirty="0">
                <a:solidFill>
                  <a:schemeClr val="bg1"/>
                </a:solidFill>
                <a:effectLst/>
                <a:latin typeface="rawline"/>
              </a:rPr>
              <a:t>Distributed System of Scientific Collections </a:t>
            </a:r>
            <a:r>
              <a:rPr lang="en-US" b="0" i="0" dirty="0">
                <a:solidFill>
                  <a:schemeClr val="bg1"/>
                </a:solidFill>
                <a:effectLst/>
                <a:latin typeface="rawline"/>
              </a:rPr>
              <a:t>(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rawlin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DiSSCo</a:t>
            </a:r>
            <a:r>
              <a:rPr lang="en-US" b="0" i="0" dirty="0">
                <a:solidFill>
                  <a:schemeClr val="bg1"/>
                </a:solidFill>
                <a:effectLst/>
                <a:latin typeface="rawline"/>
              </a:rPr>
              <a:t>) </a:t>
            </a:r>
            <a:endParaRPr lang="cs-CZ" b="0" i="0" dirty="0">
              <a:solidFill>
                <a:schemeClr val="bg1"/>
              </a:solidFill>
              <a:effectLst/>
              <a:latin typeface="rawline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rgbClr val="C00000"/>
                </a:solidFill>
                <a:effectLst/>
                <a:latin typeface="rawline"/>
              </a:rPr>
              <a:t>the understanding of the zoonotic nature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rawline"/>
              </a:rPr>
              <a:t>of the SARS-Cov-2 and contribute to the global efforts from the perspective of both </a:t>
            </a:r>
            <a:r>
              <a:rPr lang="en-US" sz="2200" b="1" i="0" dirty="0">
                <a:solidFill>
                  <a:schemeClr val="bg1"/>
                </a:solidFill>
                <a:effectLst/>
                <a:latin typeface="rawline"/>
              </a:rPr>
              <a:t>key biological properties of the virus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rawline"/>
              </a:rPr>
              <a:t>and </a:t>
            </a:r>
            <a:r>
              <a:rPr lang="en-US" sz="2200" b="1" i="0" dirty="0">
                <a:solidFill>
                  <a:schemeClr val="bg1"/>
                </a:solidFill>
                <a:effectLst/>
                <a:latin typeface="rawline"/>
              </a:rPr>
              <a:t>biological informatics</a:t>
            </a:r>
            <a:endParaRPr lang="cs-CZ" sz="2200" b="1" i="0" dirty="0">
              <a:solidFill>
                <a:schemeClr val="bg1"/>
              </a:solidFill>
              <a:effectLst/>
              <a:latin typeface="rawline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rgbClr val="C00000"/>
                </a:solidFill>
                <a:effectLst/>
                <a:latin typeface="rawline"/>
              </a:rPr>
              <a:t>mobilizing ad-hoc data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rawline"/>
              </a:rPr>
              <a:t>across the </a:t>
            </a:r>
            <a:r>
              <a:rPr lang="en-US" sz="2200" b="1" i="0" dirty="0">
                <a:solidFill>
                  <a:schemeClr val="bg1"/>
                </a:solidFill>
                <a:effectLst/>
                <a:latin typeface="rawline"/>
              </a:rPr>
              <a:t>120 museums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rawline"/>
              </a:rPr>
              <a:t>and the more than 1 billion biological specimens</a:t>
            </a:r>
            <a:endParaRPr lang="cs-CZ" sz="2200" b="0" i="0" dirty="0">
              <a:solidFill>
                <a:schemeClr val="bg1"/>
              </a:solidFill>
              <a:effectLst/>
              <a:latin typeface="rawline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rgbClr val="C00000"/>
                </a:solidFill>
                <a:effectLst/>
                <a:latin typeface="rawline"/>
              </a:rPr>
              <a:t>facilitating access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rawline"/>
              </a:rPr>
              <a:t>to laboratory equipment for analysis of relevant material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8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61A936-5E95-4D72-AF42-E914463D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CC0000"/>
                </a:solidFill>
              </a:rPr>
              <a:t>European </a:t>
            </a:r>
            <a:r>
              <a:rPr lang="cs-CZ" sz="2800" b="1" dirty="0" err="1">
                <a:solidFill>
                  <a:srgbClr val="CC0000"/>
                </a:solidFill>
              </a:rPr>
              <a:t>Commission</a:t>
            </a:r>
            <a:r>
              <a:rPr lang="cs-CZ" sz="2800" b="1" dirty="0">
                <a:solidFill>
                  <a:srgbClr val="CC0000"/>
                </a:solidFill>
              </a:rPr>
              <a:t> in </a:t>
            </a:r>
            <a:r>
              <a:rPr lang="cs-CZ" sz="2800" b="1" dirty="0" err="1">
                <a:solidFill>
                  <a:srgbClr val="CC0000"/>
                </a:solidFill>
              </a:rPr>
              <a:t>action</a:t>
            </a:r>
            <a:r>
              <a:rPr lang="cs-CZ" sz="2800" b="1" dirty="0">
                <a:solidFill>
                  <a:srgbClr val="CC0000"/>
                </a:solidFill>
              </a:rPr>
              <a:t/>
            </a:r>
            <a:br>
              <a:rPr lang="cs-CZ" sz="2800" b="1" dirty="0">
                <a:solidFill>
                  <a:srgbClr val="CC0000"/>
                </a:solidFill>
              </a:rPr>
            </a:br>
            <a:r>
              <a:rPr lang="cs-CZ" sz="2800" b="1" dirty="0">
                <a:solidFill>
                  <a:srgbClr val="CC0000"/>
                </a:solidFill>
              </a:rPr>
              <a:t>May 2020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63711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800" b="1" dirty="0">
                <a:solidFill>
                  <a:srgbClr val="C00000"/>
                </a:solidFill>
                <a:effectLst/>
              </a:rPr>
              <a:t>European Commission </a:t>
            </a:r>
            <a:r>
              <a:rPr lang="en-GB" sz="1800" b="1" dirty="0">
                <a:effectLst/>
              </a:rPr>
              <a:t>started to coordinate research activities supporting 18 projects:</a:t>
            </a:r>
            <a:endParaRPr lang="cs-CZ" sz="1800" b="1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800" b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GB" sz="1800" b="1" dirty="0">
                <a:effectLst/>
              </a:rPr>
              <a:t>improving epidemiology </a:t>
            </a:r>
            <a:r>
              <a:rPr lang="en-GB" sz="1800" dirty="0">
                <a:effectLst/>
              </a:rPr>
              <a:t>and public health, including European preparedness and response to outbreaks</a:t>
            </a:r>
            <a:endParaRPr lang="cs-CZ" sz="1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1800" b="1" dirty="0"/>
              <a:t>r</a:t>
            </a:r>
            <a:r>
              <a:rPr lang="en-GB" sz="1800" b="1" dirty="0" err="1">
                <a:effectLst/>
              </a:rPr>
              <a:t>apid</a:t>
            </a:r>
            <a:r>
              <a:rPr lang="en-GB" sz="1800" b="1" dirty="0">
                <a:effectLst/>
              </a:rPr>
              <a:t> point-of-care diagnostic tests </a:t>
            </a:r>
            <a:r>
              <a:rPr lang="en-GB" sz="1800" dirty="0">
                <a:effectLst/>
              </a:rPr>
              <a:t>to reduce the risk of further spread of the virus</a:t>
            </a:r>
            <a:endParaRPr lang="cs-CZ" sz="1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1800" b="1" dirty="0"/>
              <a:t>n</a:t>
            </a:r>
            <a:r>
              <a:rPr lang="en-GB" sz="1800" b="1" dirty="0" err="1">
                <a:effectLst/>
              </a:rPr>
              <a:t>ew</a:t>
            </a:r>
            <a:r>
              <a:rPr lang="en-GB" sz="1800" b="1" dirty="0">
                <a:effectLst/>
              </a:rPr>
              <a:t> treatments</a:t>
            </a:r>
            <a:r>
              <a:rPr lang="en-GB" sz="1800" dirty="0">
                <a:effectLst/>
              </a:rPr>
              <a:t>, in which a dual approach: </a:t>
            </a:r>
            <a:r>
              <a:rPr lang="cs-CZ" sz="1800" dirty="0">
                <a:effectLst/>
              </a:rPr>
              <a:t>	- </a:t>
            </a:r>
            <a:r>
              <a:rPr lang="en-GB" sz="1800" dirty="0">
                <a:effectLst/>
              </a:rPr>
              <a:t>accelerating the development of </a:t>
            </a:r>
            <a:r>
              <a:rPr lang="cs-CZ" sz="1800" dirty="0">
                <a:effectLst/>
              </a:rPr>
              <a:t>	</a:t>
            </a:r>
            <a:r>
              <a:rPr lang="en-GB" sz="1800" dirty="0">
                <a:effectLst/>
              </a:rPr>
              <a:t>new treatments and screening  </a:t>
            </a:r>
            <a:endParaRPr lang="cs-CZ" sz="1800" dirty="0">
              <a:effectLst/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cs-CZ" sz="1800" dirty="0">
                <a:effectLst/>
              </a:rPr>
              <a:t>- </a:t>
            </a:r>
            <a:r>
              <a:rPr lang="en-GB" sz="1800" dirty="0">
                <a:effectLst/>
              </a:rPr>
              <a:t>identifying molecules that could work against the virus, using advanced modelling and computing techniques</a:t>
            </a:r>
            <a:endParaRPr lang="cs-CZ" sz="1000" dirty="0"/>
          </a:p>
          <a:p>
            <a:pPr>
              <a:lnSpc>
                <a:spcPct val="90000"/>
              </a:lnSpc>
            </a:pPr>
            <a:r>
              <a:rPr lang="en-GB" sz="1800" dirty="0">
                <a:effectLst/>
              </a:rPr>
              <a:t>development of </a:t>
            </a:r>
            <a:r>
              <a:rPr lang="en-GB" sz="1800" b="1" dirty="0">
                <a:effectLst/>
              </a:rPr>
              <a:t>new vaccines</a:t>
            </a:r>
            <a:r>
              <a:rPr lang="en-GB" sz="1800" dirty="0">
                <a:effectLst/>
              </a:rPr>
              <a:t>. </a:t>
            </a:r>
            <a:endParaRPr lang="en-US" sz="18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A7F596-C3DF-4E43-9AFB-85938F46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25737"/>
            <a:ext cx="4038600" cy="2019300"/>
          </a:xfrm>
          <a:prstGeom prst="rect">
            <a:avLst/>
          </a:prstGeom>
          <a:noFill/>
        </p:spPr>
      </p:pic>
      <p:pic>
        <p:nvPicPr>
          <p:cNvPr id="7" name="Obrázek 6" descr="Obsah obrázku text, elektronika&#10;&#10;Popis byl vytvořen automaticky">
            <a:extLst>
              <a:ext uri="{FF2B5EF4-FFF2-40B4-BE49-F238E27FC236}">
                <a16:creationId xmlns:a16="http://schemas.microsoft.com/office/drawing/2014/main" id="{F9640F12-AED3-4DDC-A0A2-F7D357A6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52" y="4495050"/>
            <a:ext cx="2743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8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61A936-5E95-4D72-AF42-E914463D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CC0000"/>
                </a:solidFill>
              </a:rPr>
              <a:t>European </a:t>
            </a:r>
            <a:r>
              <a:rPr lang="cs-CZ" sz="2800" b="1" dirty="0" err="1">
                <a:solidFill>
                  <a:srgbClr val="CC0000"/>
                </a:solidFill>
              </a:rPr>
              <a:t>Commission</a:t>
            </a:r>
            <a:r>
              <a:rPr lang="cs-CZ" sz="2800" b="1" dirty="0">
                <a:solidFill>
                  <a:srgbClr val="CC0000"/>
                </a:solidFill>
              </a:rPr>
              <a:t> in </a:t>
            </a:r>
            <a:r>
              <a:rPr lang="cs-CZ" sz="2800" b="1" dirty="0" err="1">
                <a:solidFill>
                  <a:srgbClr val="CC0000"/>
                </a:solidFill>
              </a:rPr>
              <a:t>action</a:t>
            </a:r>
            <a:r>
              <a:rPr lang="cs-CZ" sz="2800" b="1" dirty="0">
                <a:solidFill>
                  <a:srgbClr val="CC0000"/>
                </a:solidFill>
              </a:rPr>
              <a:t/>
            </a:r>
            <a:br>
              <a:rPr lang="cs-CZ" sz="2800" b="1" dirty="0">
                <a:solidFill>
                  <a:srgbClr val="CC0000"/>
                </a:solidFill>
              </a:rPr>
            </a:br>
            <a:r>
              <a:rPr lang="cs-CZ" sz="2800" b="1" dirty="0">
                <a:solidFill>
                  <a:srgbClr val="CC0000"/>
                </a:solidFill>
              </a:rPr>
              <a:t>May 2020</a:t>
            </a:r>
            <a:endParaRPr lang="en-US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effectLst/>
              </a:rPr>
              <a:t>C</a:t>
            </a:r>
            <a:r>
              <a:rPr lang="cs-CZ" sz="2400" b="1" dirty="0">
                <a:effectLst/>
              </a:rPr>
              <a:t>OVID</a:t>
            </a:r>
            <a:r>
              <a:rPr lang="en-GB" sz="2400" b="1" dirty="0">
                <a:effectLst/>
              </a:rPr>
              <a:t>-19 </a:t>
            </a:r>
            <a:r>
              <a:rPr lang="en-GB" sz="2400" b="1" dirty="0">
                <a:solidFill>
                  <a:srgbClr val="C00000"/>
                </a:solidFill>
                <a:effectLst/>
              </a:rPr>
              <a:t>industrial cluster</a:t>
            </a:r>
            <a:r>
              <a:rPr lang="en-GB" sz="2400" b="1" dirty="0">
                <a:effectLst/>
              </a:rPr>
              <a:t> </a:t>
            </a:r>
            <a:r>
              <a:rPr lang="en-GB" sz="2400" dirty="0">
                <a:effectLst/>
              </a:rPr>
              <a:t>response portal was established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C00000"/>
                </a:solidFill>
                <a:effectLst/>
              </a:rPr>
              <a:t>SMEs portal </a:t>
            </a:r>
            <a:r>
              <a:rPr lang="en-GB" sz="2400" dirty="0">
                <a:effectLst/>
              </a:rPr>
              <a:t>involved in </a:t>
            </a:r>
            <a:r>
              <a:rPr lang="cs-CZ" sz="2400" dirty="0">
                <a:effectLst/>
              </a:rPr>
              <a:t>COVID</a:t>
            </a:r>
            <a:r>
              <a:rPr lang="en-GB" sz="2400" dirty="0">
                <a:effectLst/>
              </a:rPr>
              <a:t>-19 was supported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C00000"/>
                </a:solidFill>
                <a:effectLst/>
              </a:rPr>
              <a:t>Research infrastructure services </a:t>
            </a:r>
            <a:r>
              <a:rPr lang="en-GB" sz="2400" dirty="0">
                <a:effectLst/>
              </a:rPr>
              <a:t>to support the fight against </a:t>
            </a:r>
            <a:r>
              <a:rPr lang="cs-CZ" sz="2400" dirty="0">
                <a:effectLst/>
              </a:rPr>
              <a:t>COVID</a:t>
            </a:r>
            <a:r>
              <a:rPr lang="en-GB" sz="2400" dirty="0">
                <a:effectLst/>
              </a:rPr>
              <a:t>-19 were originated under umbrella of European Commission</a:t>
            </a:r>
            <a:endParaRPr lang="en-US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A7F596-C3DF-4E43-9AFB-85938F46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93" y="2204863"/>
            <a:ext cx="3680346" cy="1840173"/>
          </a:xfrm>
          <a:prstGeom prst="rect">
            <a:avLst/>
          </a:prstGeom>
          <a:noFill/>
        </p:spPr>
      </p:pic>
      <p:pic>
        <p:nvPicPr>
          <p:cNvPr id="7" name="Obrázek 6" descr="Obsah obrázku text, elektronika&#10;&#10;Popis byl vytvořen automaticky">
            <a:extLst>
              <a:ext uri="{FF2B5EF4-FFF2-40B4-BE49-F238E27FC236}">
                <a16:creationId xmlns:a16="http://schemas.microsoft.com/office/drawing/2014/main" id="{F9640F12-AED3-4DDC-A0A2-F7D357A6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81128"/>
            <a:ext cx="2743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6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61A936-5E95-4D72-AF42-E914463D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CC0000"/>
                </a:solidFill>
              </a:rPr>
              <a:t>European </a:t>
            </a:r>
            <a:r>
              <a:rPr lang="cs-CZ" sz="2800" b="1" dirty="0" err="1">
                <a:solidFill>
                  <a:srgbClr val="CC0000"/>
                </a:solidFill>
              </a:rPr>
              <a:t>Commission</a:t>
            </a:r>
            <a:r>
              <a:rPr lang="cs-CZ" sz="2800" b="1" dirty="0">
                <a:solidFill>
                  <a:srgbClr val="CC0000"/>
                </a:solidFill>
              </a:rPr>
              <a:t> in </a:t>
            </a:r>
            <a:r>
              <a:rPr lang="cs-CZ" sz="2800" b="1" dirty="0" err="1">
                <a:solidFill>
                  <a:srgbClr val="CC0000"/>
                </a:solidFill>
              </a:rPr>
              <a:t>action</a:t>
            </a:r>
            <a:r>
              <a:rPr lang="cs-CZ" sz="2800" b="1" dirty="0">
                <a:solidFill>
                  <a:srgbClr val="CC0000"/>
                </a:solidFill>
              </a:rPr>
              <a:t/>
            </a:r>
            <a:br>
              <a:rPr lang="cs-CZ" sz="2800" b="1" dirty="0">
                <a:solidFill>
                  <a:srgbClr val="CC0000"/>
                </a:solidFill>
              </a:rPr>
            </a:br>
            <a:r>
              <a:rPr lang="cs-CZ" sz="2800" b="1" dirty="0">
                <a:solidFill>
                  <a:srgbClr val="CC0000"/>
                </a:solidFill>
              </a:rPr>
              <a:t>August 2020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b="1" dirty="0">
                <a:solidFill>
                  <a:srgbClr val="C00000"/>
                </a:solidFill>
                <a:effectLst/>
              </a:rPr>
              <a:t>European Commission </a:t>
            </a:r>
            <a:r>
              <a:rPr lang="cs-CZ" sz="2000" b="1" dirty="0" err="1">
                <a:effectLst/>
              </a:rPr>
              <a:t>followed</a:t>
            </a:r>
            <a:r>
              <a:rPr lang="en-GB" sz="2000" b="1" dirty="0">
                <a:effectLst/>
              </a:rPr>
              <a:t> to coordinate research activities supporting </a:t>
            </a:r>
            <a:r>
              <a:rPr lang="cs-CZ" sz="2000" b="1" dirty="0"/>
              <a:t>23</a:t>
            </a:r>
            <a:r>
              <a:rPr lang="en-GB" sz="2000" b="1" dirty="0">
                <a:effectLst/>
              </a:rPr>
              <a:t> projects</a:t>
            </a:r>
            <a:r>
              <a:rPr lang="en-GB" sz="2000" dirty="0">
                <a:effectLst/>
              </a:rPr>
              <a:t>:</a:t>
            </a:r>
            <a:endParaRPr lang="cs-CZ" sz="20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Rapid repurposing of manufacturing for vital medical supplies and equipment 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Medical technologies, Digital tools and Artificial Intelligence </a:t>
            </a:r>
            <a:r>
              <a:rPr lang="en-US" sz="2000" dirty="0"/>
              <a:t>analytics to improve surveillance and care at high </a:t>
            </a:r>
            <a:r>
              <a:rPr lang="cs-CZ" sz="2000" dirty="0"/>
              <a:t>t</a:t>
            </a:r>
            <a:r>
              <a:rPr lang="en-US" sz="2000" dirty="0" err="1"/>
              <a:t>echnology</a:t>
            </a:r>
            <a:r>
              <a:rPr lang="en-US" sz="2000" dirty="0"/>
              <a:t> </a:t>
            </a:r>
            <a:r>
              <a:rPr lang="cs-CZ" sz="2000" dirty="0"/>
              <a:t>r</a:t>
            </a:r>
            <a:r>
              <a:rPr lang="en-US" sz="2000" dirty="0" err="1"/>
              <a:t>eadiness</a:t>
            </a:r>
            <a:r>
              <a:rPr lang="en-US" sz="2000" dirty="0"/>
              <a:t> </a:t>
            </a:r>
            <a:r>
              <a:rPr lang="cs-CZ" sz="2000" dirty="0" err="1"/>
              <a:t>levels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en-US" sz="2000" b="1" dirty="0" err="1"/>
              <a:t>Behavioural</a:t>
            </a:r>
            <a:r>
              <a:rPr lang="en-US" sz="2000" b="1" dirty="0"/>
              <a:t>, social and economic impacts </a:t>
            </a:r>
            <a:r>
              <a:rPr lang="en-US" sz="2000" dirty="0"/>
              <a:t>of the outbreak 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Pan-European COVID-19 </a:t>
            </a:r>
            <a:r>
              <a:rPr lang="cs-CZ" sz="2000" b="1" dirty="0" err="1"/>
              <a:t>cohorts</a:t>
            </a:r>
            <a:endParaRPr lang="cs-CZ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Collaboration of existing EU and international cohorts </a:t>
            </a:r>
            <a:r>
              <a:rPr lang="en-US" sz="2000" dirty="0"/>
              <a:t>of relevance to COVID-19</a:t>
            </a:r>
            <a:endParaRPr lang="en-US" sz="2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A7F596-C3DF-4E43-9AFB-85938F46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26" y="2276871"/>
            <a:ext cx="3536330" cy="1768165"/>
          </a:xfrm>
          <a:prstGeom prst="rect">
            <a:avLst/>
          </a:prstGeom>
          <a:noFill/>
        </p:spPr>
      </p:pic>
      <p:pic>
        <p:nvPicPr>
          <p:cNvPr id="7" name="Obrázek 6" descr="Obsah obrázku text, elektronika&#10;&#10;Popis byl vytvořen automaticky">
            <a:extLst>
              <a:ext uri="{FF2B5EF4-FFF2-40B4-BE49-F238E27FC236}">
                <a16:creationId xmlns:a16="http://schemas.microsoft.com/office/drawing/2014/main" id="{F9640F12-AED3-4DDC-A0A2-F7D357A6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09120"/>
            <a:ext cx="2743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9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376F5-40B2-4A9B-BF48-421B9C7F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cs-CZ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Innovative Medicines Initiative </a:t>
            </a:r>
            <a:r>
              <a:rPr lang="en-US" sz="2800" b="1" dirty="0"/>
              <a:t>(IMI) </a:t>
            </a:r>
            <a:r>
              <a:rPr lang="cs-CZ" sz="2800" b="1" dirty="0"/>
              <a:t>public-</a:t>
            </a:r>
            <a:r>
              <a:rPr lang="cs-CZ" sz="2800" b="1" dirty="0" err="1"/>
              <a:t>private</a:t>
            </a:r>
            <a:r>
              <a:rPr lang="cs-CZ" sz="2800" b="1" dirty="0"/>
              <a:t> </a:t>
            </a:r>
            <a:r>
              <a:rPr lang="cs-CZ" sz="2800" b="1" dirty="0" err="1"/>
              <a:t>partnership</a:t>
            </a:r>
            <a:r>
              <a:rPr lang="cs-CZ" sz="2800" b="1" dirty="0"/>
              <a:t> </a:t>
            </a:r>
            <a:r>
              <a:rPr lang="cs-CZ" sz="2800" b="1" dirty="0" err="1"/>
              <a:t>funding</a:t>
            </a:r>
            <a:r>
              <a:rPr lang="cs-CZ" sz="2800" b="1" dirty="0"/>
              <a:t> Health Research and Innovation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launched a special fast-track call for the </a:t>
            </a:r>
            <a:endParaRPr lang="cs-CZ" dirty="0"/>
          </a:p>
          <a:p>
            <a:pPr marL="0" indent="0">
              <a:buNone/>
            </a:pPr>
            <a:r>
              <a:rPr lang="en-US" b="1" dirty="0"/>
              <a:t>“Development of therapeutics and diagnostics </a:t>
            </a:r>
            <a:r>
              <a:rPr lang="cs-CZ" b="1" dirty="0"/>
              <a:t>    </a:t>
            </a:r>
            <a:r>
              <a:rPr lang="en-US" b="1" dirty="0"/>
              <a:t>combatting coronavirus infections”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85F1BF-D7F2-4A2F-B797-188C2B78C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8294"/>
            <a:ext cx="3848100" cy="11906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C91C83A-0435-4BCB-A12D-ADD248EF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1"/>
            <a:ext cx="4404380" cy="22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0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56C46-6B43-4F2E-8627-3A68F3BA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B98B1-6210-47F1-8D4B-159784704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C00000"/>
                </a:solidFill>
              </a:rPr>
              <a:t>8 </a:t>
            </a:r>
            <a:r>
              <a:rPr lang="cs-CZ" sz="2800" b="1" dirty="0" err="1">
                <a:solidFill>
                  <a:srgbClr val="C00000"/>
                </a:solidFill>
              </a:rPr>
              <a:t>large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err="1">
                <a:solidFill>
                  <a:srgbClr val="C00000"/>
                </a:solidFill>
              </a:rPr>
              <a:t>collaborative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projects</a:t>
            </a:r>
            <a:endParaRPr lang="cs-CZ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r>
              <a:rPr lang="cs-CZ" sz="2000" b="1" dirty="0"/>
              <a:t>d</a:t>
            </a:r>
            <a:r>
              <a:rPr lang="en-US" sz="2000" b="1" dirty="0" err="1"/>
              <a:t>iagnostic</a:t>
            </a:r>
            <a:r>
              <a:rPr lang="en-US" sz="2000" b="1" dirty="0"/>
              <a:t> tests</a:t>
            </a:r>
            <a:r>
              <a:rPr lang="en-US" sz="2000" dirty="0"/>
              <a:t>: projects on diagnostics aim to develop devices that can be used anywhere and will deliver results very quickly, enabling front-line health workers to make the diagnosis more quickly and more accurately, which will in turn reduce the risk of further spread of the virus</a:t>
            </a:r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n</a:t>
            </a:r>
            <a:r>
              <a:rPr lang="en-US" sz="2000" b="1" dirty="0" err="1"/>
              <a:t>ew</a:t>
            </a:r>
            <a:r>
              <a:rPr lang="en-US" sz="2000" b="1" dirty="0"/>
              <a:t> treatments</a:t>
            </a:r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7A9770-D80B-421D-8BAC-8F2C53E51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8294"/>
            <a:ext cx="3848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376F5-40B2-4A9B-BF48-421B9C7F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EFPIA </a:t>
            </a:r>
            <a:r>
              <a:rPr lang="en-US" dirty="0"/>
              <a:t>is the voice of the research-based pharmaceutical industry in Europe</a:t>
            </a:r>
            <a:r>
              <a:rPr lang="cs-CZ" dirty="0"/>
              <a:t> (39 </a:t>
            </a:r>
            <a:r>
              <a:rPr lang="cs-CZ" dirty="0" err="1"/>
              <a:t>leading</a:t>
            </a:r>
            <a:r>
              <a:rPr lang="cs-CZ" dirty="0"/>
              <a:t> </a:t>
            </a:r>
            <a:r>
              <a:rPr lang="cs-CZ" dirty="0" err="1"/>
              <a:t>pharma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)</a:t>
            </a:r>
            <a:r>
              <a:rPr lang="en-US" dirty="0"/>
              <a:t>. As an industry </a:t>
            </a:r>
            <a:r>
              <a:rPr lang="en-US" b="1" dirty="0">
                <a:solidFill>
                  <a:srgbClr val="CC0000"/>
                </a:solidFill>
              </a:rPr>
              <a:t>#WeWontRest in fighting the COVID-19 pandemic. </a:t>
            </a:r>
            <a:endParaRPr lang="cs-CZ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cs-CZ" b="1" dirty="0"/>
              <a:t>a</a:t>
            </a:r>
            <a:r>
              <a:rPr lang="en-US" b="1" dirty="0" err="1"/>
              <a:t>ims</a:t>
            </a:r>
            <a:r>
              <a:rPr lang="en-US" b="1" dirty="0"/>
              <a:t> are to:</a:t>
            </a:r>
            <a:endParaRPr lang="cs-CZ" b="1" dirty="0"/>
          </a:p>
          <a:p>
            <a:r>
              <a:rPr lang="cs-CZ" dirty="0"/>
              <a:t>e</a:t>
            </a:r>
            <a:r>
              <a:rPr lang="en-US" dirty="0" err="1"/>
              <a:t>nsure</a:t>
            </a:r>
            <a:r>
              <a:rPr lang="en-US" dirty="0"/>
              <a:t> the </a:t>
            </a:r>
            <a:r>
              <a:rPr lang="en-US" b="1" dirty="0"/>
              <a:t>safe supply of medicines </a:t>
            </a:r>
            <a:r>
              <a:rPr lang="en-US" dirty="0"/>
              <a:t>to the patients that need them </a:t>
            </a:r>
            <a:endParaRPr lang="cs-CZ" dirty="0"/>
          </a:p>
          <a:p>
            <a:r>
              <a:rPr lang="cs-CZ" dirty="0"/>
              <a:t>r</a:t>
            </a:r>
            <a:r>
              <a:rPr lang="en-US" dirty="0" err="1"/>
              <a:t>esearch</a:t>
            </a:r>
            <a:r>
              <a:rPr lang="en-US" dirty="0"/>
              <a:t> and </a:t>
            </a:r>
            <a:r>
              <a:rPr lang="en-US" b="1" dirty="0"/>
              <a:t>develop</a:t>
            </a:r>
            <a:r>
              <a:rPr lang="cs-CZ" b="1" dirty="0" err="1"/>
              <a:t>ment</a:t>
            </a:r>
            <a:r>
              <a:rPr lang="cs-CZ" b="1" dirty="0"/>
              <a:t> of</a:t>
            </a:r>
            <a:r>
              <a:rPr lang="en-US" b="1" dirty="0"/>
              <a:t> new vaccines, diagnostics and treatments</a:t>
            </a:r>
            <a:r>
              <a:rPr lang="en-US" dirty="0"/>
              <a:t> for use in the fight against COVID-19 </a:t>
            </a:r>
            <a:endParaRPr lang="cs-CZ" dirty="0"/>
          </a:p>
          <a:p>
            <a:r>
              <a:rPr lang="cs-CZ" b="1" dirty="0"/>
              <a:t>p</a:t>
            </a:r>
            <a:r>
              <a:rPr lang="en-US" b="1" dirty="0" err="1"/>
              <a:t>artner</a:t>
            </a:r>
            <a:r>
              <a:rPr lang="en-US" b="1" dirty="0"/>
              <a:t> and support </a:t>
            </a:r>
            <a:r>
              <a:rPr lang="en-US" b="1" dirty="0" err="1"/>
              <a:t>organisations</a:t>
            </a:r>
            <a:r>
              <a:rPr lang="en-US" b="1" dirty="0"/>
              <a:t> </a:t>
            </a:r>
            <a:r>
              <a:rPr lang="en-US" dirty="0"/>
              <a:t>on the ground to fight against COVID-19</a:t>
            </a:r>
            <a:endParaRPr lang="en-US" b="1" dirty="0"/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A1843D32-33D2-41CC-B152-0DC7BAAA2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0800"/>
            <a:ext cx="2867025" cy="1590675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B25F70-812E-47FC-BC58-883953108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284"/>
            <a:ext cx="3384376" cy="18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376F5-40B2-4A9B-BF48-421B9C7F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810CBD3-A35E-4E43-9D27-D991792CD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4638"/>
            <a:ext cx="2867025" cy="1590675"/>
          </a:xfrm>
        </p:spPr>
      </p:pic>
      <p:pic>
        <p:nvPicPr>
          <p:cNvPr id="4098" name="Picture 2" descr="The European research-based pharmaceutical industry's commitment to  tackling the coronavirus pandemic — Innovative Pharma">
            <a:extLst>
              <a:ext uri="{FF2B5EF4-FFF2-40B4-BE49-F238E27FC236}">
                <a16:creationId xmlns:a16="http://schemas.microsoft.com/office/drawing/2014/main" id="{384B6B03-8164-4C89-8509-99420CE29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80A3C60-AA86-4B5A-8628-AD9FD1492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1141784" cy="63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70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DD0D0-A862-49B7-8DDB-98C6CF14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„</a:t>
            </a:r>
            <a:r>
              <a:rPr lang="cs-CZ" b="1" dirty="0" err="1">
                <a:solidFill>
                  <a:srgbClr val="C00000"/>
                </a:solidFill>
              </a:rPr>
              <a:t>thank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you</a:t>
            </a:r>
            <a:r>
              <a:rPr lang="cs-CZ" b="1" dirty="0">
                <a:solidFill>
                  <a:srgbClr val="C00000"/>
                </a:solidFill>
              </a:rPr>
              <a:t> for </a:t>
            </a:r>
            <a:r>
              <a:rPr lang="cs-CZ" b="1" dirty="0" err="1">
                <a:solidFill>
                  <a:srgbClr val="C00000"/>
                </a:solidFill>
              </a:rPr>
              <a:t>sharing</a:t>
            </a:r>
            <a:r>
              <a:rPr lang="cs-CZ" b="1" dirty="0">
                <a:solidFill>
                  <a:srgbClr val="C00000"/>
                </a:solidFill>
              </a:rPr>
              <a:t>“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sz="2000" dirty="0" err="1">
                <a:solidFill>
                  <a:srgbClr val="C00000"/>
                </a:solidFill>
              </a:rPr>
              <a:t>editorial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F1407C-DDA3-4A5E-9F51-9EE4D6FC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„The </a:t>
            </a:r>
            <a:r>
              <a:rPr lang="cs-CZ" dirty="0" err="1"/>
              <a:t>pandemic</a:t>
            </a:r>
            <a:r>
              <a:rPr lang="cs-CZ" dirty="0"/>
              <a:t> has </a:t>
            </a:r>
            <a:r>
              <a:rPr lang="cs-CZ" dirty="0" err="1"/>
              <a:t>highlighted</a:t>
            </a:r>
            <a:r>
              <a:rPr lang="cs-CZ" dirty="0"/>
              <a:t> long-</a:t>
            </a:r>
            <a:r>
              <a:rPr lang="cs-CZ" dirty="0" err="1"/>
              <a:t>standing</a:t>
            </a:r>
            <a:r>
              <a:rPr lang="cs-CZ" dirty="0"/>
              <a:t>, </a:t>
            </a:r>
            <a:r>
              <a:rPr lang="cs-CZ" dirty="0" err="1"/>
              <a:t>deep-rooted</a:t>
            </a:r>
            <a:r>
              <a:rPr lang="cs-CZ" dirty="0"/>
              <a:t> </a:t>
            </a:r>
            <a:r>
              <a:rPr lang="cs-CZ" dirty="0" err="1"/>
              <a:t>challenges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sharing</a:t>
            </a:r>
            <a:r>
              <a:rPr lang="cs-CZ" dirty="0"/>
              <a:t> of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samples</a:t>
            </a:r>
            <a:r>
              <a:rPr lang="cs-CZ" dirty="0"/>
              <a:t>…“</a:t>
            </a:r>
          </a:p>
          <a:p>
            <a:endParaRPr lang="cs-CZ" dirty="0"/>
          </a:p>
          <a:p>
            <a:r>
              <a:rPr lang="cs-CZ" b="0" i="0" u="none" strike="noStrike" dirty="0">
                <a:solidFill>
                  <a:srgbClr val="002060"/>
                </a:solidFill>
                <a:effectLst/>
                <a:latin typeface="Harding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„…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Harding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81% </a:t>
            </a:r>
            <a:r>
              <a:rPr lang="en-US" b="0" i="0" dirty="0">
                <a:solidFill>
                  <a:srgbClr val="002060"/>
                </a:solidFill>
                <a:effectLst/>
                <a:latin typeface="Harding"/>
              </a:rPr>
              <a:t>of researchers are constrained by the inadequate quantity and quality of biospecimens and 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Harding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80%</a:t>
            </a:r>
            <a:r>
              <a:rPr lang="en-US" b="0" i="0" dirty="0">
                <a:solidFill>
                  <a:srgbClr val="002060"/>
                </a:solidFill>
                <a:effectLst/>
                <a:latin typeface="Harding"/>
              </a:rPr>
              <a:t> of companies find accessing materials difficult.</a:t>
            </a:r>
            <a:r>
              <a:rPr lang="cs-CZ" b="0" i="0" dirty="0">
                <a:solidFill>
                  <a:srgbClr val="002060"/>
                </a:solidFill>
                <a:effectLst/>
                <a:latin typeface="Harding"/>
              </a:rPr>
              <a:t>“</a:t>
            </a:r>
          </a:p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„</a:t>
            </a:r>
            <a:r>
              <a:rPr lang="en-US" b="0" i="0" dirty="0">
                <a:solidFill>
                  <a:srgbClr val="002060"/>
                </a:solidFill>
                <a:effectLst/>
                <a:latin typeface="Harding"/>
              </a:rPr>
              <a:t>In the early months of the SARS-CoV-2 outbreak, the shortage of clinical samples that hamstrung research was compounded by the difficulty of transporting pathogenic materials across national borders. </a:t>
            </a:r>
            <a:r>
              <a:rPr lang="cs-CZ" b="0" i="0" dirty="0">
                <a:solidFill>
                  <a:srgbClr val="002060"/>
                </a:solidFill>
                <a:effectLst/>
                <a:latin typeface="Harding"/>
              </a:rPr>
              <a:t>“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800" dirty="0"/>
              <a:t>NATURE BIOTECHNOLOGY/SEPTEMBER 2020/ www.nature.com/naturebiotechnology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604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8483D-58A9-456D-B2F1-1E100AA6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BE06D3-5D13-4A9A-B272-222AE1211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	</a:t>
            </a:r>
            <a:r>
              <a:rPr lang="cs-CZ" b="1" dirty="0" err="1">
                <a:solidFill>
                  <a:srgbClr val="C00000"/>
                </a:solidFill>
              </a:rPr>
              <a:t>Thank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you</a:t>
            </a:r>
            <a:r>
              <a:rPr lang="cs-CZ" b="1" dirty="0">
                <a:solidFill>
                  <a:srgbClr val="C00000"/>
                </a:solidFill>
              </a:rPr>
              <a:t> for your </a:t>
            </a:r>
            <a:r>
              <a:rPr lang="cs-CZ" b="1" dirty="0" err="1">
                <a:solidFill>
                  <a:srgbClr val="C00000"/>
                </a:solidFill>
              </a:rPr>
              <a:t>attention</a:t>
            </a:r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/>
              <a:t>Judita Kinkorová</a:t>
            </a:r>
          </a:p>
          <a:p>
            <a:r>
              <a:rPr lang="cs-CZ" sz="2200" dirty="0"/>
              <a:t>kinkorovaj@fnplzen.cz</a:t>
            </a:r>
          </a:p>
          <a:p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r>
              <a:rPr lang="cs-CZ" sz="1700" b="1" dirty="0"/>
              <a:t>F</a:t>
            </a:r>
            <a:r>
              <a:rPr lang="en-US" sz="1700" b="1" dirty="0" err="1"/>
              <a:t>unding</a:t>
            </a:r>
            <a:r>
              <a:rPr lang="cs-CZ" sz="1700" b="1" dirty="0"/>
              <a:t>:</a:t>
            </a:r>
            <a:r>
              <a:rPr lang="en-US" sz="1700" b="1" dirty="0"/>
              <a:t> </a:t>
            </a:r>
            <a:r>
              <a:rPr lang="en-US" sz="1700" dirty="0"/>
              <a:t>This work was supported by the Charles University Research Fund (</a:t>
            </a:r>
            <a:r>
              <a:rPr lang="en-US" sz="1700" dirty="0" err="1"/>
              <a:t>Progres</a:t>
            </a:r>
            <a:r>
              <a:rPr lang="en-US" sz="1700" dirty="0"/>
              <a:t> Q39); by the grant of Ministry of Health of the Czech Republic – Conceptual Development of Research Organization (University Hospital Pilsen – </a:t>
            </a:r>
            <a:r>
              <a:rPr lang="en-US" sz="1700" dirty="0" err="1"/>
              <a:t>FNPl</a:t>
            </a:r>
            <a:r>
              <a:rPr lang="en-US" sz="1700" dirty="0"/>
              <a:t>, 00669806); BBMRI-CZ: Biobank network – a versatile platform for the research of the etiopathogenesis of diseases (CZ.02.1.01/0.0/0.0/16_013/0001674); Bank of the clinical samples (LM2018125).</a:t>
            </a:r>
            <a:endParaRPr lang="cs-CZ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4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D3A79-0817-43EE-807C-F6D4A851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CD63D-0A25-4E94-9358-CE58B48E0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Disclosure:</a:t>
            </a:r>
          </a:p>
          <a:p>
            <a:endParaRPr lang="en-US" dirty="0"/>
          </a:p>
          <a:p>
            <a:r>
              <a:rPr lang="en-US" dirty="0"/>
              <a:t>The author is not in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92406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376F5-40B2-4A9B-BF48-421B9C7F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7308304" cy="1143000"/>
          </a:xfrm>
        </p:spPr>
        <p:txBody>
          <a:bodyPr>
            <a:noAutofit/>
          </a:bodyPr>
          <a:lstStyle/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GB" sz="1800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 and the whole world have been facing covid-19 pandemic, new situation, nobody was prepared and ready to face</a:t>
            </a:r>
            <a:endParaRPr lang="cs-CZ" sz="1800" dirty="0">
              <a:effectLst/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b="1" i="0" dirty="0">
                <a:solidFill>
                  <a:srgbClr val="5C5D5F"/>
                </a:solidFill>
                <a:effectLst/>
                <a:latin typeface="Georgia" panose="02040502050405020303" pitchFamily="18" charset="0"/>
              </a:rPr>
              <a:t>The COVID-19 pandemic is the </a:t>
            </a:r>
            <a:endParaRPr lang="cs-CZ" b="1" i="0" dirty="0">
              <a:solidFill>
                <a:srgbClr val="5C5D5F"/>
              </a:solidFill>
              <a:effectLst/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b="1" i="0" dirty="0">
                <a:solidFill>
                  <a:srgbClr val="5C5D5F"/>
                </a:solidFill>
                <a:effectLst/>
                <a:latin typeface="Georgia" panose="02040502050405020303" pitchFamily="18" charset="0"/>
              </a:rPr>
              <a:t>public health challenge of our time.</a:t>
            </a:r>
            <a:endParaRPr lang="cs-CZ" b="1" i="0" dirty="0">
              <a:solidFill>
                <a:srgbClr val="5C5D5F"/>
              </a:solidFill>
              <a:effectLst/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cs-CZ" b="1" i="0" dirty="0">
              <a:solidFill>
                <a:srgbClr val="5C5D5F"/>
              </a:solidFill>
              <a:effectLst/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full </a:t>
            </a:r>
            <a:r>
              <a:rPr lang="cs-CZ" sz="1800" spc="25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vaccination</a:t>
            </a: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spc="25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reduces</a:t>
            </a: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risk of SARS-CoV-2 </a:t>
            </a:r>
            <a:r>
              <a:rPr lang="cs-CZ" sz="1800" spc="25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sz="1800" spc="25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roughly</a:t>
            </a: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90%, and a single dose </a:t>
            </a:r>
            <a:r>
              <a:rPr lang="cs-CZ" sz="1800" spc="25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80% </a:t>
            </a:r>
            <a:r>
              <a:rPr lang="cs-CZ" sz="1800" spc="25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spc="25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to a study of US </a:t>
            </a:r>
            <a:r>
              <a:rPr lang="cs-CZ" sz="1800" spc="25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nurses</a:t>
            </a: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spc="25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firefighters</a:t>
            </a: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spc="25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front-line </a:t>
            </a:r>
            <a:r>
              <a:rPr lang="cs-CZ" sz="1800" spc="25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workers</a:t>
            </a:r>
            <a:r>
              <a:rPr lang="cs-CZ" sz="1800" spc="25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spc="25" dirty="0">
              <a:solidFill>
                <a:srgbClr val="222222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study of more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9,500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Wuhan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China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epicentre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COVID-19 —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7% of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had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infected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SARS-CoV-2, of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whom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80% had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cs-CZ" sz="2000" spc="25" dirty="0" err="1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cs-CZ" sz="2000" spc="25" dirty="0">
                <a:solidFill>
                  <a:srgbClr val="222222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dirty="0">
              <a:latin typeface="Franklin Gothic Heavy" panose="020B09030201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D2D4FFD-29EF-4490-8E42-8B18834E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353" y="2724150"/>
            <a:ext cx="1409700" cy="1409700"/>
          </a:xfrm>
          <a:prstGeom prst="rect">
            <a:avLst/>
          </a:prstGeom>
        </p:spPr>
      </p:pic>
      <p:pic>
        <p:nvPicPr>
          <p:cNvPr id="5128" name="Picture 8" descr="Obrázek">
            <a:extLst>
              <a:ext uri="{FF2B5EF4-FFF2-40B4-BE49-F238E27FC236}">
                <a16:creationId xmlns:a16="http://schemas.microsoft.com/office/drawing/2014/main" id="{9F678029-92C0-463C-A6D2-36565590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55644"/>
            <a:ext cx="6231632" cy="20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0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376F5-40B2-4A9B-BF48-421B9C7F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7"/>
            <a:ext cx="6491064" cy="150871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„</a:t>
            </a:r>
            <a:r>
              <a:rPr lang="cs-CZ" sz="2400" b="1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n-GB" sz="2400" b="1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- 19“biobanks </a:t>
            </a:r>
            <a:r>
              <a:rPr lang="cs-CZ" sz="2400" b="1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Europe </a:t>
            </a:r>
            <a:r>
              <a:rPr lang="en-GB" sz="2400" b="1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created as parts of just existing biobanks not well coordinated with each other and harmonised</a:t>
            </a:r>
            <a:r>
              <a:rPr lang="en-GB" sz="1800" b="1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800" b="1" dirty="0">
              <a:solidFill>
                <a:srgbClr val="CC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sz="2900" dirty="0" err="1">
                <a:solidFill>
                  <a:srgbClr val="E03333"/>
                </a:solidFill>
                <a:latin typeface="Helvetica Neue"/>
                <a:hlinkClick r:id="rId2" tooltip="Polish BioBanking Center"/>
              </a:rPr>
              <a:t>Polish</a:t>
            </a:r>
            <a:r>
              <a:rPr lang="cs-CZ" sz="2900" dirty="0">
                <a:solidFill>
                  <a:srgbClr val="E03333"/>
                </a:solidFill>
                <a:latin typeface="Helvetica Neue"/>
                <a:hlinkClick r:id="rId2" tooltip="Polish BioBanking Center"/>
              </a:rPr>
              <a:t> </a:t>
            </a:r>
            <a:r>
              <a:rPr lang="cs-CZ" sz="2900" dirty="0" err="1">
                <a:solidFill>
                  <a:srgbClr val="E03333"/>
                </a:solidFill>
                <a:latin typeface="Helvetica Neue"/>
                <a:hlinkClick r:id="rId2" tooltip="Polish BioBanking Center"/>
              </a:rPr>
              <a:t>BioBanking</a:t>
            </a:r>
            <a:r>
              <a:rPr lang="cs-CZ" sz="2900" dirty="0">
                <a:solidFill>
                  <a:srgbClr val="E03333"/>
                </a:solidFill>
                <a:latin typeface="Helvetica Neue"/>
                <a:hlinkClick r:id="rId2" tooltip="Polish BioBanking Center"/>
              </a:rPr>
              <a:t> Center</a:t>
            </a:r>
            <a:endParaRPr lang="cs-CZ" sz="2900" dirty="0">
              <a:solidFill>
                <a:srgbClr val="E03333"/>
              </a:solidFill>
              <a:latin typeface="Helvetica Neue"/>
            </a:endParaRPr>
          </a:p>
          <a:p>
            <a:r>
              <a:rPr lang="cs-CZ" sz="2900" b="0" i="0" strike="noStrike" dirty="0" err="1">
                <a:solidFill>
                  <a:srgbClr val="E03333"/>
                </a:solidFill>
                <a:effectLst/>
                <a:latin typeface="Helvetica Neue"/>
                <a:hlinkClick r:id="rId3" tooltip="Cellgen"/>
              </a:rPr>
              <a:t>Cellgen</a:t>
            </a:r>
            <a:endParaRPr lang="cs-CZ" sz="2900" b="0" i="0" dirty="0">
              <a:solidFill>
                <a:srgbClr val="222222"/>
              </a:solidFill>
              <a:effectLst/>
              <a:latin typeface="Helvetica Neue"/>
            </a:endParaRPr>
          </a:p>
          <a:p>
            <a:pPr marL="0" indent="0" algn="l">
              <a:buNone/>
            </a:pPr>
            <a:r>
              <a:rPr lang="cs-CZ" sz="2900" dirty="0">
                <a:solidFill>
                  <a:srgbClr val="222222"/>
                </a:solidFill>
                <a:latin typeface="Helvetica Neue"/>
              </a:rPr>
              <a:t>	</a:t>
            </a:r>
            <a:r>
              <a:rPr lang="cs-CZ" sz="2400" dirty="0" err="1">
                <a:solidFill>
                  <a:srgbClr val="C00000"/>
                </a:solidFill>
                <a:latin typeface="Helvetica Neue"/>
              </a:rPr>
              <a:t>P</a:t>
            </a:r>
            <a:r>
              <a:rPr lang="cs-CZ" sz="2400" b="0" i="0" dirty="0" err="1">
                <a:solidFill>
                  <a:srgbClr val="C00000"/>
                </a:solidFill>
                <a:effectLst/>
                <a:latin typeface="Helvetica Neue"/>
              </a:rPr>
              <a:t>oland</a:t>
            </a:r>
            <a:endParaRPr lang="cs-CZ" sz="2400" b="0" i="0" dirty="0">
              <a:solidFill>
                <a:srgbClr val="C00000"/>
              </a:solidFill>
              <a:effectLst/>
              <a:latin typeface="Helvetica Neue"/>
            </a:endParaRPr>
          </a:p>
          <a:p>
            <a:pPr algn="l"/>
            <a:r>
              <a:rPr lang="cs-CZ" sz="2900" dirty="0">
                <a:solidFill>
                  <a:srgbClr val="E03333"/>
                </a:solidFill>
                <a:latin typeface="Helvetica Neue"/>
                <a:hlinkClick r:id="rId4" tooltip="Fidelis Research"/>
              </a:rPr>
              <a:t>Fidelis Research</a:t>
            </a:r>
            <a:endParaRPr lang="cs-CZ" sz="2900" dirty="0">
              <a:solidFill>
                <a:srgbClr val="E03333"/>
              </a:solidFill>
              <a:latin typeface="Helvetica Neue"/>
            </a:endParaRPr>
          </a:p>
          <a:p>
            <a:pPr marL="457200" lvl="1" indent="0">
              <a:buNone/>
            </a:pPr>
            <a:r>
              <a:rPr lang="cs-CZ" sz="2500" b="0" i="0" dirty="0">
                <a:solidFill>
                  <a:srgbClr val="222222"/>
                </a:solidFill>
                <a:effectLst/>
                <a:latin typeface="Helvetica Neue"/>
              </a:rPr>
              <a:t>	</a:t>
            </a:r>
            <a:r>
              <a:rPr lang="cs-CZ" sz="2400" b="0" i="0" dirty="0" err="1">
                <a:solidFill>
                  <a:srgbClr val="C00000"/>
                </a:solidFill>
                <a:effectLst/>
                <a:latin typeface="Helvetica Neue"/>
              </a:rPr>
              <a:t>Bulgaria</a:t>
            </a:r>
            <a:endParaRPr lang="cs-CZ" sz="2400" b="0" i="0" dirty="0">
              <a:solidFill>
                <a:srgbClr val="C00000"/>
              </a:solidFill>
              <a:effectLst/>
              <a:latin typeface="Helvetica Neue"/>
            </a:endParaRPr>
          </a:p>
          <a:p>
            <a:pPr algn="l"/>
            <a:r>
              <a:rPr lang="cs-CZ" sz="2900" b="0" i="0" strike="noStrike" dirty="0" err="1">
                <a:solidFill>
                  <a:srgbClr val="E03333"/>
                </a:solidFill>
                <a:effectLst/>
                <a:latin typeface="Helvetica Neue"/>
                <a:hlinkClick r:id="rId5" tooltip="Helsinki Biobank"/>
              </a:rPr>
              <a:t>Helsinki</a:t>
            </a:r>
            <a:r>
              <a:rPr lang="cs-CZ" sz="2900" b="0" i="0" strike="noStrike" dirty="0">
                <a:solidFill>
                  <a:srgbClr val="E03333"/>
                </a:solidFill>
                <a:effectLst/>
                <a:latin typeface="Helvetica Neue"/>
                <a:hlinkClick r:id="rId5" tooltip="Helsinki Biobank"/>
              </a:rPr>
              <a:t> Biobank</a:t>
            </a:r>
            <a:endParaRPr lang="cs-CZ" sz="2900" b="0" i="0" strike="noStrike" dirty="0">
              <a:solidFill>
                <a:srgbClr val="E03333"/>
              </a:solidFill>
              <a:effectLst/>
              <a:latin typeface="Helvetica Neue"/>
            </a:endParaRPr>
          </a:p>
          <a:p>
            <a:pPr marL="914400" lvl="2" indent="0">
              <a:buNone/>
            </a:pPr>
            <a:r>
              <a:rPr lang="cs-CZ" dirty="0" err="1">
                <a:solidFill>
                  <a:srgbClr val="C00000"/>
                </a:solidFill>
                <a:latin typeface="Helvetica Neue"/>
              </a:rPr>
              <a:t>Finland</a:t>
            </a:r>
            <a:endParaRPr lang="cs-CZ" b="0" i="0" dirty="0">
              <a:solidFill>
                <a:srgbClr val="C00000"/>
              </a:solidFill>
              <a:effectLst/>
              <a:latin typeface="Helvetica Neue"/>
            </a:endParaRPr>
          </a:p>
          <a:p>
            <a:pPr algn="l"/>
            <a:r>
              <a:rPr lang="cs-CZ" sz="2900" b="0" i="0" u="sng" dirty="0">
                <a:solidFill>
                  <a:srgbClr val="E03333"/>
                </a:solidFill>
                <a:effectLst/>
                <a:latin typeface="Helvetica Neue"/>
                <a:hlinkClick r:id="rId6" tooltip="CRB Amazonie"/>
              </a:rPr>
              <a:t>CRB Amazonie</a:t>
            </a:r>
            <a:endParaRPr lang="cs-CZ" sz="2900" b="0" i="0" u="sng" dirty="0">
              <a:solidFill>
                <a:srgbClr val="E03333"/>
              </a:solidFill>
              <a:effectLst/>
              <a:latin typeface="Helvetica Neue"/>
            </a:endParaRPr>
          </a:p>
          <a:p>
            <a:pPr marL="914400" lvl="2" indent="0">
              <a:buNone/>
            </a:pPr>
            <a:r>
              <a:rPr lang="cs-CZ" b="0" i="0" dirty="0">
                <a:solidFill>
                  <a:srgbClr val="C00000"/>
                </a:solidFill>
                <a:effectLst/>
                <a:latin typeface="Helvetica Neue"/>
              </a:rPr>
              <a:t>France</a:t>
            </a:r>
          </a:p>
          <a:p>
            <a:pPr algn="l"/>
            <a:r>
              <a:rPr lang="en-US" sz="2900" b="0" i="0" strike="noStrike" dirty="0">
                <a:solidFill>
                  <a:srgbClr val="E03333"/>
                </a:solidFill>
                <a:effectLst/>
                <a:latin typeface="Helvetica Neue"/>
                <a:hlinkClick r:id="rId7" tooltip="Tommy's National Reproductive Health Biobank (UK)"/>
              </a:rPr>
              <a:t>Tommy's National Reproductive Health Biobank (UK)</a:t>
            </a:r>
            <a:endParaRPr lang="cs-CZ" sz="2900" b="0" i="0" strike="noStrike" dirty="0">
              <a:solidFill>
                <a:srgbClr val="E03333"/>
              </a:solidFill>
              <a:effectLst/>
              <a:latin typeface="Helvetica Neue"/>
            </a:endParaRPr>
          </a:p>
          <a:p>
            <a:r>
              <a:rPr lang="en-US" sz="2900" b="0" i="0" strike="noStrike" dirty="0">
                <a:solidFill>
                  <a:srgbClr val="E03333"/>
                </a:solidFill>
                <a:effectLst/>
                <a:latin typeface="Helvetica Neue"/>
                <a:hlinkClick r:id="rId8" tooltip="Cardiff University Biobank (CUB)"/>
              </a:rPr>
              <a:t>Cardiff University Biobank (CUB)</a:t>
            </a:r>
            <a:endParaRPr lang="en-US" sz="2900" b="0" i="0" dirty="0">
              <a:solidFill>
                <a:srgbClr val="222222"/>
              </a:solidFill>
              <a:effectLst/>
              <a:latin typeface="Helvetica Neue"/>
            </a:endParaRPr>
          </a:p>
          <a:p>
            <a:pPr marL="914400" lvl="2" indent="0">
              <a:buNone/>
            </a:pPr>
            <a:r>
              <a:rPr lang="cs-CZ" sz="2100" b="0" i="0" dirty="0">
                <a:solidFill>
                  <a:srgbClr val="222222"/>
                </a:solidFill>
                <a:effectLst/>
                <a:latin typeface="Helvetica Neue"/>
              </a:rPr>
              <a:t> </a:t>
            </a:r>
            <a:r>
              <a:rPr lang="cs-CZ" b="0" i="0" dirty="0">
                <a:solidFill>
                  <a:srgbClr val="C00000"/>
                </a:solidFill>
                <a:effectLst/>
                <a:latin typeface="Helvetica Neue"/>
              </a:rPr>
              <a:t>United </a:t>
            </a:r>
            <a:r>
              <a:rPr lang="cs-CZ" b="0" i="0" dirty="0" err="1">
                <a:solidFill>
                  <a:srgbClr val="C00000"/>
                </a:solidFill>
                <a:effectLst/>
                <a:latin typeface="Helvetica Neue"/>
              </a:rPr>
              <a:t>Kingdom</a:t>
            </a:r>
            <a:endParaRPr lang="en-US" b="0" i="0" dirty="0">
              <a:solidFill>
                <a:srgbClr val="C00000"/>
              </a:solidFill>
              <a:effectLst/>
              <a:latin typeface="Helvetica Neue"/>
            </a:endParaRPr>
          </a:p>
          <a:p>
            <a:pPr algn="l"/>
            <a:endParaRPr lang="cs-CZ" b="0" i="0" dirty="0">
              <a:solidFill>
                <a:srgbClr val="222222"/>
              </a:solidFill>
              <a:effectLst/>
              <a:latin typeface="Helvetica Neue"/>
            </a:endParaRPr>
          </a:p>
          <a:p>
            <a:pPr algn="l"/>
            <a:endParaRPr lang="cs-CZ" b="0" i="0" dirty="0">
              <a:solidFill>
                <a:srgbClr val="222222"/>
              </a:solidFill>
              <a:effectLst/>
              <a:latin typeface="Helvetica Neue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ACF75D-F686-41C3-AD29-9D32305A14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008" y="1988840"/>
            <a:ext cx="3897526" cy="261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376F5-40B2-4A9B-BF48-421B9C7F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cs-CZ" sz="2000" b="1" i="0" cap="all" dirty="0">
                <a:solidFill>
                  <a:srgbClr val="333333"/>
                </a:solidFill>
                <a:effectLst/>
                <a:latin typeface="inherit"/>
              </a:rPr>
              <a:t/>
            </a:r>
            <a:br>
              <a:rPr lang="cs-CZ" sz="2000" b="1" i="0" cap="all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cs-CZ" sz="4000" b="1" dirty="0">
                <a:solidFill>
                  <a:srgbClr val="CC0000"/>
                </a:solidFill>
              </a:rPr>
              <a:t>BBMRI-ERIC</a:t>
            </a:r>
            <a:br>
              <a:rPr lang="cs-CZ" sz="4000" b="1" dirty="0">
                <a:solidFill>
                  <a:srgbClr val="CC0000"/>
                </a:solidFill>
              </a:rPr>
            </a:br>
            <a:r>
              <a:rPr lang="en-GB" sz="2000" dirty="0">
                <a:solidFill>
                  <a:srgbClr val="CC0000"/>
                </a:solidFill>
                <a:effectLst/>
              </a:rPr>
              <a:t>Biobanking and </a:t>
            </a:r>
            <a:r>
              <a:rPr lang="en-GB" sz="2000" dirty="0" err="1">
                <a:solidFill>
                  <a:srgbClr val="CC0000"/>
                </a:solidFill>
                <a:effectLst/>
              </a:rPr>
              <a:t>BioMolecular</a:t>
            </a:r>
            <a:r>
              <a:rPr lang="en-GB" sz="2000" dirty="0">
                <a:solidFill>
                  <a:srgbClr val="CC0000"/>
                </a:solidFill>
                <a:effectLst/>
              </a:rPr>
              <a:t> resources Research Infrastructure - European Research Infrastructure Consortium</a:t>
            </a:r>
            <a:r>
              <a:rPr lang="en-US" sz="2000" b="1" i="0" cap="all" dirty="0">
                <a:solidFill>
                  <a:srgbClr val="333333"/>
                </a:solidFill>
                <a:effectLst/>
                <a:latin typeface="inherit"/>
              </a:rPr>
              <a:t/>
            </a:r>
            <a:br>
              <a:rPr lang="en-US" sz="2000" b="1" i="0" cap="all" dirty="0">
                <a:solidFill>
                  <a:srgbClr val="333333"/>
                </a:solidFill>
                <a:effectLst/>
                <a:latin typeface="inherit"/>
              </a:rPr>
            </a:br>
            <a:endParaRPr lang="cs-CZ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fontAlgn="base"/>
            <a:r>
              <a:rPr lang="en-US" sz="3200" b="1" i="0" cap="all" dirty="0">
                <a:solidFill>
                  <a:schemeClr val="bg1"/>
                </a:solidFill>
                <a:effectLst/>
              </a:rPr>
              <a:t>BBMRI-ERIC RESPONDS TO THE CORONAVIRUS PANDEMIC</a:t>
            </a:r>
            <a:endParaRPr lang="cs-CZ" sz="3200" b="1" i="0" cap="all" dirty="0">
              <a:solidFill>
                <a:schemeClr val="bg1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US" sz="3200" b="1" i="0" cap="all" dirty="0">
                <a:solidFill>
                  <a:schemeClr val="bg1"/>
                </a:solidFill>
                <a:effectLst/>
              </a:rPr>
              <a:t/>
            </a:r>
            <a:br>
              <a:rPr lang="en-US" sz="3200" b="1" i="0" cap="all" dirty="0">
                <a:solidFill>
                  <a:schemeClr val="bg1"/>
                </a:solidFill>
                <a:effectLst/>
              </a:rPr>
            </a:br>
            <a:r>
              <a:rPr lang="cs-CZ" sz="3200" b="1" i="0" dirty="0" err="1">
                <a:solidFill>
                  <a:schemeClr val="bg1"/>
                </a:solidFill>
                <a:effectLst/>
              </a:rPr>
              <a:t>resources</a:t>
            </a:r>
            <a:r>
              <a:rPr lang="cs-CZ" sz="3200" b="1" i="0" dirty="0">
                <a:solidFill>
                  <a:schemeClr val="bg1"/>
                </a:solidFill>
                <a:effectLst/>
              </a:rPr>
              <a:t> from </a:t>
            </a:r>
            <a:r>
              <a:rPr lang="cs-CZ" sz="3200" b="1" i="0" dirty="0" err="1">
                <a:solidFill>
                  <a:schemeClr val="bg1"/>
                </a:solidFill>
                <a:effectLst/>
              </a:rPr>
              <a:t>biobanks</a:t>
            </a:r>
            <a:r>
              <a:rPr lang="cs-CZ" sz="3200" b="1" i="0" dirty="0">
                <a:solidFill>
                  <a:schemeClr val="bg1"/>
                </a:solidFill>
                <a:effectLst/>
              </a:rPr>
              <a:t> </a:t>
            </a:r>
            <a:r>
              <a:rPr lang="cs-CZ" sz="3200" b="1" i="0" dirty="0" err="1">
                <a:solidFill>
                  <a:schemeClr val="bg1"/>
                </a:solidFill>
                <a:effectLst/>
              </a:rPr>
              <a:t>across</a:t>
            </a:r>
            <a:r>
              <a:rPr lang="cs-CZ" sz="3200" b="1" i="0" dirty="0">
                <a:solidFill>
                  <a:schemeClr val="bg1"/>
                </a:solidFill>
                <a:effectLst/>
              </a:rPr>
              <a:t> Europe </a:t>
            </a:r>
            <a:r>
              <a:rPr lang="cs-CZ" sz="3200" b="1" i="0" dirty="0" err="1">
                <a:solidFill>
                  <a:schemeClr val="bg1"/>
                </a:solidFill>
                <a:effectLst/>
              </a:rPr>
              <a:t>available</a:t>
            </a:r>
            <a:r>
              <a:rPr lang="cs-CZ" sz="3200" b="1" i="0" dirty="0">
                <a:solidFill>
                  <a:schemeClr val="bg1"/>
                </a:solidFill>
                <a:effectLst/>
              </a:rPr>
              <a:t> for </a:t>
            </a:r>
            <a:r>
              <a:rPr lang="cs-CZ" sz="3200" b="1" i="0" dirty="0" err="1">
                <a:solidFill>
                  <a:schemeClr val="bg1"/>
                </a:solidFill>
                <a:effectLst/>
              </a:rPr>
              <a:t>research</a:t>
            </a:r>
            <a:r>
              <a:rPr lang="cs-CZ" sz="3200" b="1" i="0" dirty="0">
                <a:solidFill>
                  <a:schemeClr val="bg1"/>
                </a:solidFill>
                <a:effectLst/>
              </a:rPr>
              <a:t> on</a:t>
            </a:r>
            <a:r>
              <a:rPr lang="en-US" sz="32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i="0" cap="all" dirty="0">
                <a:solidFill>
                  <a:schemeClr val="bg1"/>
                </a:solidFill>
                <a:effectLst/>
              </a:rPr>
              <a:t>COVID-19</a:t>
            </a:r>
            <a:endParaRPr lang="cs-CZ" b="0" i="0" dirty="0">
              <a:solidFill>
                <a:schemeClr val="bg1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US" sz="2600" b="0" i="0" dirty="0">
                <a:solidFill>
                  <a:schemeClr val="bg1"/>
                </a:solidFill>
                <a:effectLst/>
              </a:rPr>
              <a:t>Biobanks are crucial in the run towards a COVID-19 vaccine and/or treatment. </a:t>
            </a:r>
            <a:r>
              <a:rPr lang="cs-CZ" sz="2600" b="1" i="0" dirty="0">
                <a:solidFill>
                  <a:schemeClr val="bg1"/>
                </a:solidFill>
                <a:effectLst/>
              </a:rPr>
              <a:t>BBMRI</a:t>
            </a:r>
            <a:r>
              <a:rPr lang="en-US" sz="2600" b="1" i="0" dirty="0">
                <a:solidFill>
                  <a:schemeClr val="bg1"/>
                </a:solidFill>
                <a:effectLst/>
              </a:rPr>
              <a:t> network of 600+ biobanks </a:t>
            </a:r>
            <a:r>
              <a:rPr lang="en-US" sz="2600" b="0" i="0" dirty="0">
                <a:solidFill>
                  <a:schemeClr val="bg1"/>
                </a:solidFill>
                <a:effectLst/>
              </a:rPr>
              <a:t>provide</a:t>
            </a:r>
            <a:r>
              <a:rPr lang="cs-CZ" sz="2600" b="0" i="0" dirty="0">
                <a:solidFill>
                  <a:schemeClr val="bg1"/>
                </a:solidFill>
                <a:effectLst/>
              </a:rPr>
              <a:t>s</a:t>
            </a:r>
            <a:r>
              <a:rPr lang="en-US" sz="2600" b="0" i="0" dirty="0">
                <a:solidFill>
                  <a:schemeClr val="bg1"/>
                </a:solidFill>
                <a:effectLst/>
              </a:rPr>
              <a:t> key services to researchers: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bg1"/>
                </a:solidFill>
                <a:effectLst/>
              </a:rPr>
              <a:t>efficient and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high-quality storage of samples </a:t>
            </a:r>
            <a:r>
              <a:rPr lang="en-US" sz="2600" b="0" i="0" dirty="0">
                <a:solidFill>
                  <a:schemeClr val="bg1"/>
                </a:solidFill>
                <a:effectLst/>
              </a:rPr>
              <a:t>in clinical and research settings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</a:rPr>
              <a:t>s</a:t>
            </a:r>
            <a:r>
              <a:rPr lang="en-US" sz="2600" b="0" i="0" dirty="0" err="1">
                <a:solidFill>
                  <a:schemeClr val="bg1"/>
                </a:solidFill>
                <a:effectLst/>
              </a:rPr>
              <a:t>amples</a:t>
            </a:r>
            <a:r>
              <a:rPr lang="en-US" sz="2600" b="0" i="0" dirty="0">
                <a:solidFill>
                  <a:schemeClr val="bg1"/>
                </a:solidFill>
                <a:effectLst/>
              </a:rPr>
              <a:t> from healthy individuals, to be used as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control</a:t>
            </a:r>
            <a:r>
              <a:rPr lang="en-US" sz="2600" b="0" i="0" dirty="0">
                <a:solidFill>
                  <a:schemeClr val="bg1"/>
                </a:solidFill>
                <a:effectLst/>
              </a:rPr>
              <a:t> (collected 2-3 months before outbreak in each country)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rgbClr val="C00000"/>
                </a:solidFill>
              </a:rPr>
              <a:t>g</a:t>
            </a:r>
            <a:r>
              <a:rPr lang="en-US" sz="2600" b="1" i="0" dirty="0" err="1">
                <a:solidFill>
                  <a:srgbClr val="C00000"/>
                </a:solidFill>
                <a:effectLst/>
              </a:rPr>
              <a:t>uidance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 and standards </a:t>
            </a:r>
            <a:r>
              <a:rPr lang="en-US" sz="2600" b="0" i="0" dirty="0">
                <a:solidFill>
                  <a:schemeClr val="bg1"/>
                </a:solidFill>
                <a:effectLst/>
              </a:rPr>
              <a:t>for targeted identification, collection and conservation of important samples</a:t>
            </a:r>
          </a:p>
        </p:txBody>
      </p:sp>
    </p:spTree>
    <p:extLst>
      <p:ext uri="{BB962C8B-B14F-4D97-AF65-F5344CB8AC3E}">
        <p14:creationId xmlns:p14="http://schemas.microsoft.com/office/powerpoint/2010/main" val="68895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4087AAD4-9908-4ED1-A712-943166B9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C0000"/>
                </a:solidFill>
              </a:rPr>
              <a:t>BBMRI-ERIC</a:t>
            </a:r>
            <a:br>
              <a:rPr lang="cs-CZ" sz="3600" b="1" dirty="0">
                <a:solidFill>
                  <a:srgbClr val="CC0000"/>
                </a:solidFill>
              </a:rPr>
            </a:br>
            <a:r>
              <a:rPr lang="en-GB" sz="2200" dirty="0">
                <a:solidFill>
                  <a:srgbClr val="C00000"/>
                </a:solidFill>
                <a:effectLst/>
              </a:rPr>
              <a:t>Biobanking and </a:t>
            </a:r>
            <a:r>
              <a:rPr lang="en-GB" sz="2200" dirty="0" err="1">
                <a:solidFill>
                  <a:srgbClr val="C00000"/>
                </a:solidFill>
                <a:effectLst/>
              </a:rPr>
              <a:t>BioMolecular</a:t>
            </a:r>
            <a:r>
              <a:rPr lang="en-GB" sz="2200" dirty="0">
                <a:solidFill>
                  <a:srgbClr val="C00000"/>
                </a:solidFill>
                <a:effectLst/>
              </a:rPr>
              <a:t> resources Research Infrastructure - European Research Infrastructure Consortium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GB" sz="2200" b="1" dirty="0">
                <a:effectLst/>
              </a:rPr>
              <a:t>BBMRI-ERIC </a:t>
            </a:r>
            <a:endParaRPr lang="cs-CZ" sz="2200" b="1" dirty="0">
              <a:effectLst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cs-CZ" sz="2200" b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GB" sz="2000" dirty="0">
                <a:effectLst/>
              </a:rPr>
              <a:t>immediately organised </a:t>
            </a:r>
            <a:r>
              <a:rPr lang="en-GB" sz="2000" b="1" dirty="0">
                <a:solidFill>
                  <a:srgbClr val="C00000"/>
                </a:solidFill>
                <a:effectLst/>
              </a:rPr>
              <a:t>coordinated approach</a:t>
            </a:r>
            <a:r>
              <a:rPr lang="en-GB" sz="2000" b="1" dirty="0">
                <a:effectLst/>
              </a:rPr>
              <a:t> </a:t>
            </a:r>
            <a:r>
              <a:rPr lang="en-GB" sz="2000" dirty="0">
                <a:effectLst/>
              </a:rPr>
              <a:t>and sharing experience in „</a:t>
            </a:r>
            <a:r>
              <a:rPr lang="cs-CZ" sz="2000" dirty="0">
                <a:effectLst/>
              </a:rPr>
              <a:t>COVID</a:t>
            </a:r>
            <a:r>
              <a:rPr lang="en-GB" sz="2000" dirty="0">
                <a:effectLst/>
              </a:rPr>
              <a:t> -19“patient samples and </a:t>
            </a:r>
            <a:endParaRPr lang="cs-CZ" sz="2000" dirty="0">
              <a:effectLst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GB" sz="2000" b="1" dirty="0">
                <a:solidFill>
                  <a:srgbClr val="C00000"/>
                </a:solidFill>
                <a:effectLst/>
              </a:rPr>
              <a:t>harmonised</a:t>
            </a:r>
            <a:r>
              <a:rPr lang="en-GB" sz="2000" dirty="0">
                <a:effectLst/>
              </a:rPr>
              <a:t> its activities resulting in joint action sharing „</a:t>
            </a:r>
            <a:r>
              <a:rPr lang="cs-CZ" sz="2000" dirty="0">
                <a:effectLst/>
              </a:rPr>
              <a:t>COVID</a:t>
            </a:r>
            <a:r>
              <a:rPr lang="en-GB" sz="2000" dirty="0">
                <a:effectLst/>
              </a:rPr>
              <a:t>-19“ databases with </a:t>
            </a:r>
            <a:r>
              <a:rPr lang="en-GB" sz="2000" b="1" dirty="0">
                <a:solidFill>
                  <a:srgbClr val="C00000"/>
                </a:solidFill>
                <a:effectLst/>
              </a:rPr>
              <a:t>ISBER</a:t>
            </a:r>
            <a:endParaRPr lang="cs-CZ" sz="2000" dirty="0">
              <a:effectLst/>
            </a:endParaRPr>
          </a:p>
          <a:p>
            <a:pPr lvl="1">
              <a:lnSpc>
                <a:spcPct val="90000"/>
              </a:lnSpc>
            </a:pPr>
            <a:endParaRPr lang="cs-CZ" sz="2200" dirty="0"/>
          </a:p>
        </p:txBody>
      </p:sp>
      <p:pic>
        <p:nvPicPr>
          <p:cNvPr id="1026" name="Picture 2" descr="Biobank resources for COVID-19">
            <a:extLst>
              <a:ext uri="{FF2B5EF4-FFF2-40B4-BE49-F238E27FC236}">
                <a16:creationId xmlns:a16="http://schemas.microsoft.com/office/drawing/2014/main" id="{352A3255-F08A-42C5-AE9A-19875B63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1042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376F5-40B2-4A9B-BF48-421B9C7F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 anchor="ctr"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cs-CZ" b="1" dirty="0">
                <a:solidFill>
                  <a:srgbClr val="C00000"/>
                </a:solidFill>
                <a:effectLst/>
              </a:rPr>
              <a:t/>
            </a:r>
            <a:br>
              <a:rPr lang="cs-CZ" b="1" dirty="0">
                <a:solidFill>
                  <a:srgbClr val="C00000"/>
                </a:solidFill>
                <a:effectLst/>
              </a:rPr>
            </a:br>
            <a:r>
              <a:rPr lang="cs-CZ" b="1" dirty="0">
                <a:solidFill>
                  <a:srgbClr val="C00000"/>
                </a:solidFill>
                <a:effectLst/>
              </a:rPr>
              <a:t>BBMRI – ERIC</a:t>
            </a:r>
            <a:br>
              <a:rPr lang="cs-CZ" b="1" dirty="0">
                <a:solidFill>
                  <a:srgbClr val="C00000"/>
                </a:solidFill>
                <a:effectLst/>
              </a:rPr>
            </a:br>
            <a:r>
              <a:rPr lang="cs-CZ" sz="3100" b="1" dirty="0" err="1"/>
              <a:t>Other</a:t>
            </a:r>
            <a:r>
              <a:rPr lang="cs-CZ" sz="3100" b="1" dirty="0"/>
              <a:t> </a:t>
            </a:r>
            <a:r>
              <a:rPr lang="cs-CZ" sz="3100" b="1" dirty="0" err="1"/>
              <a:t>activities</a:t>
            </a:r>
            <a:r>
              <a:rPr lang="cs-CZ" sz="4400" b="1" dirty="0"/>
              <a:t/>
            </a:r>
            <a:br>
              <a:rPr lang="cs-CZ" sz="4400" b="1" dirty="0"/>
            </a:br>
            <a:endParaRPr lang="cs-CZ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cs-CZ" b="1" i="0" cap="all" dirty="0">
                <a:effectLst/>
              </a:rPr>
              <a:t>NEW COVID DIRECTORY FILTER </a:t>
            </a:r>
          </a:p>
          <a:p>
            <a:pPr marL="0" indent="0">
              <a:buNone/>
            </a:pPr>
            <a:r>
              <a:rPr lang="en-US" b="0" i="0" dirty="0">
                <a:effectLst/>
              </a:rPr>
              <a:t> </a:t>
            </a:r>
            <a:endParaRPr lang="cs-CZ" b="0" i="0" dirty="0">
              <a:effectLst/>
            </a:endParaRPr>
          </a:p>
          <a:p>
            <a:r>
              <a:rPr lang="cs-CZ" sz="2000" dirty="0" err="1"/>
              <a:t>help</a:t>
            </a:r>
            <a:r>
              <a:rPr lang="cs-CZ" sz="2000" dirty="0"/>
              <a:t> </a:t>
            </a:r>
            <a:r>
              <a:rPr lang="en-US" sz="2000" b="0" i="0" dirty="0">
                <a:effectLst/>
              </a:rPr>
              <a:t>to 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find samples and datasets </a:t>
            </a:r>
            <a:r>
              <a:rPr lang="en-US" sz="2000" b="0" i="0" dirty="0">
                <a:effectLst/>
              </a:rPr>
              <a:t>applicable to research on SARS-CoV-2 and COVID-19</a:t>
            </a:r>
            <a:endParaRPr lang="cs-CZ" b="1" i="0" cap="all" dirty="0">
              <a:effectLst/>
            </a:endParaRPr>
          </a:p>
          <a:p>
            <a:endParaRPr lang="en-US" b="1" dirty="0"/>
          </a:p>
        </p:txBody>
      </p:sp>
      <p:pic>
        <p:nvPicPr>
          <p:cNvPr id="4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B1E0F4A-FBD1-4A2F-A7D9-B033D5028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51" y="1600200"/>
            <a:ext cx="386969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61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376F5-40B2-4A9B-BF48-421B9C7F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 anchor="ctr"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cs-CZ" b="1" dirty="0">
                <a:solidFill>
                  <a:srgbClr val="C00000"/>
                </a:solidFill>
                <a:effectLst/>
              </a:rPr>
              <a:t/>
            </a:r>
            <a:br>
              <a:rPr lang="cs-CZ" b="1" dirty="0">
                <a:solidFill>
                  <a:srgbClr val="C00000"/>
                </a:solidFill>
                <a:effectLst/>
              </a:rPr>
            </a:br>
            <a:r>
              <a:rPr lang="cs-CZ" b="1" dirty="0">
                <a:solidFill>
                  <a:srgbClr val="C00000"/>
                </a:solidFill>
                <a:effectLst/>
              </a:rPr>
              <a:t>BBMRI – ERIC</a:t>
            </a:r>
            <a:br>
              <a:rPr lang="cs-CZ" b="1" dirty="0">
                <a:solidFill>
                  <a:srgbClr val="C00000"/>
                </a:solidFill>
                <a:effectLst/>
              </a:rPr>
            </a:br>
            <a:r>
              <a:rPr lang="cs-CZ" sz="3100" b="1" dirty="0" err="1"/>
              <a:t>Other</a:t>
            </a:r>
            <a:r>
              <a:rPr lang="cs-CZ" sz="3100" b="1" dirty="0"/>
              <a:t> </a:t>
            </a:r>
            <a:r>
              <a:rPr lang="cs-CZ" sz="3100" b="1" dirty="0" err="1"/>
              <a:t>activities</a:t>
            </a:r>
            <a:r>
              <a:rPr lang="cs-CZ" sz="4400" b="1" dirty="0"/>
              <a:t/>
            </a:r>
            <a:br>
              <a:rPr lang="cs-CZ" sz="4400" b="1" dirty="0"/>
            </a:br>
            <a:endParaRPr lang="cs-CZ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000" b="1" dirty="0"/>
              <a:t>Web </a:t>
            </a:r>
            <a:r>
              <a:rPr lang="cs-CZ" sz="2000" b="1" dirty="0" err="1"/>
              <a:t>conferences</a:t>
            </a:r>
            <a:endParaRPr lang="cs-CZ" sz="2000" b="1" dirty="0"/>
          </a:p>
          <a:p>
            <a:pPr fontAlgn="base">
              <a:lnSpc>
                <a:spcPct val="90000"/>
              </a:lnSpc>
            </a:pPr>
            <a:endParaRPr lang="en-US" sz="2000" b="1" i="0" cap="all" dirty="0">
              <a:solidFill>
                <a:srgbClr val="C00000"/>
              </a:solidFill>
              <a:effectLst/>
            </a:endParaRPr>
          </a:p>
          <a:p>
            <a:pPr fontAlgn="base">
              <a:lnSpc>
                <a:spcPct val="90000"/>
              </a:lnSpc>
            </a:pPr>
            <a:r>
              <a:rPr lang="cs-CZ" sz="2200" b="1" i="0" dirty="0" err="1">
                <a:effectLst/>
              </a:rPr>
              <a:t>Biobanking</a:t>
            </a:r>
            <a:r>
              <a:rPr lang="cs-CZ" sz="2200" i="0" dirty="0">
                <a:effectLst/>
              </a:rPr>
              <a:t> in </a:t>
            </a:r>
            <a:r>
              <a:rPr lang="cs-CZ" sz="2200" i="0" dirty="0" err="1">
                <a:effectLst/>
              </a:rPr>
              <a:t>times</a:t>
            </a:r>
            <a:r>
              <a:rPr lang="cs-CZ" sz="2200" i="0" dirty="0">
                <a:effectLst/>
              </a:rPr>
              <a:t> of</a:t>
            </a:r>
            <a:r>
              <a:rPr lang="en-US" sz="2200" i="0" dirty="0">
                <a:effectLst/>
              </a:rPr>
              <a:t> COVID-19</a:t>
            </a:r>
            <a:endParaRPr lang="cs-CZ" sz="2200" i="0" dirty="0">
              <a:effectLst/>
            </a:endParaRPr>
          </a:p>
          <a:p>
            <a:pPr fontAlgn="base">
              <a:lnSpc>
                <a:spcPct val="90000"/>
              </a:lnSpc>
            </a:pPr>
            <a:endParaRPr lang="en-US" sz="2200" i="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200" b="1" cap="all" dirty="0" err="1"/>
              <a:t>e</a:t>
            </a:r>
            <a:r>
              <a:rPr lang="cs-CZ" sz="2200" b="1" dirty="0" err="1"/>
              <a:t>uropean</a:t>
            </a:r>
            <a:r>
              <a:rPr lang="cs-CZ" sz="2200" b="1" dirty="0"/>
              <a:t> </a:t>
            </a:r>
            <a:r>
              <a:rPr lang="cs-CZ" sz="2200" b="1" dirty="0" err="1"/>
              <a:t>standards</a:t>
            </a:r>
            <a:r>
              <a:rPr lang="cs-CZ" sz="2200" b="1" dirty="0"/>
              <a:t> </a:t>
            </a:r>
            <a:r>
              <a:rPr lang="cs-CZ" sz="2200" dirty="0"/>
              <a:t>for </a:t>
            </a:r>
            <a:r>
              <a:rPr lang="cs-CZ" sz="2200" dirty="0" err="1"/>
              <a:t>medical</a:t>
            </a:r>
            <a:r>
              <a:rPr lang="cs-CZ" sz="2200" dirty="0"/>
              <a:t> </a:t>
            </a:r>
            <a:r>
              <a:rPr lang="cs-CZ" sz="2200" dirty="0" err="1"/>
              <a:t>devices</a:t>
            </a:r>
            <a:r>
              <a:rPr lang="cs-CZ" sz="2200" dirty="0"/>
              <a:t> and </a:t>
            </a:r>
            <a:r>
              <a:rPr lang="en-US" sz="2200" i="0" cap="all" dirty="0">
                <a:effectLst/>
              </a:rPr>
              <a:t>PPE </a:t>
            </a:r>
            <a:r>
              <a:rPr lang="cs-CZ" sz="2200" dirty="0"/>
              <a:t>in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context</a:t>
            </a:r>
            <a:r>
              <a:rPr lang="cs-CZ" sz="2200" dirty="0"/>
              <a:t> of</a:t>
            </a:r>
            <a:r>
              <a:rPr lang="en-US" sz="2200" i="0" cap="all" dirty="0">
                <a:effectLst/>
              </a:rPr>
              <a:t> COVID-19</a:t>
            </a:r>
            <a:endParaRPr lang="cs-CZ" sz="2200" i="0" cap="all" dirty="0">
              <a:effectLst/>
            </a:endParaRPr>
          </a:p>
          <a:p>
            <a:pPr>
              <a:lnSpc>
                <a:spcPct val="90000"/>
              </a:lnSpc>
            </a:pPr>
            <a:endParaRPr lang="cs-CZ" sz="2200" i="0" cap="all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200" b="1" i="0" dirty="0">
                <a:effectLst/>
              </a:rPr>
              <a:t>ELSI </a:t>
            </a:r>
            <a:r>
              <a:rPr lang="cs-CZ" sz="2200" b="1" i="0" dirty="0" err="1">
                <a:effectLst/>
              </a:rPr>
              <a:t>services</a:t>
            </a:r>
            <a:r>
              <a:rPr lang="en-US" sz="2200" b="1" i="0" dirty="0">
                <a:effectLst/>
              </a:rPr>
              <a:t> </a:t>
            </a:r>
            <a:r>
              <a:rPr lang="en-US" sz="2200" i="0" dirty="0">
                <a:effectLst/>
              </a:rPr>
              <a:t>&amp; </a:t>
            </a:r>
            <a:r>
              <a:rPr lang="cs-CZ" sz="2200" i="0" dirty="0">
                <a:effectLst/>
              </a:rPr>
              <a:t>Research web </a:t>
            </a:r>
            <a:r>
              <a:rPr lang="cs-CZ" sz="2200" i="0" dirty="0" err="1">
                <a:effectLst/>
              </a:rPr>
              <a:t>conference</a:t>
            </a:r>
            <a:r>
              <a:rPr lang="en-US" sz="2200" i="0" dirty="0">
                <a:effectLst/>
              </a:rPr>
              <a:t>: COVID-19 </a:t>
            </a:r>
            <a:r>
              <a:rPr lang="cs-CZ" sz="2200" i="0" dirty="0">
                <a:effectLst/>
              </a:rPr>
              <a:t>and </a:t>
            </a:r>
            <a:r>
              <a:rPr lang="en-US" sz="2200" i="0" dirty="0">
                <a:effectLst/>
              </a:rPr>
              <a:t>ETHICAL, LEGAL &amp; SOCIETAL ISSUES</a:t>
            </a:r>
            <a:endParaRPr lang="cs-CZ" sz="2200" i="0" dirty="0">
              <a:effectLst/>
            </a:endParaRPr>
          </a:p>
          <a:p>
            <a:pPr>
              <a:lnSpc>
                <a:spcPct val="90000"/>
              </a:lnSpc>
            </a:pPr>
            <a:endParaRPr lang="cs-CZ" sz="2200" i="0" cap="all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200" b="1" i="0" dirty="0">
                <a:effectLst/>
              </a:rPr>
              <a:t>COVID-19 </a:t>
            </a:r>
            <a:r>
              <a:rPr lang="cs-CZ" sz="2200" b="1" i="0" dirty="0" err="1">
                <a:effectLst/>
              </a:rPr>
              <a:t>resources</a:t>
            </a:r>
            <a:r>
              <a:rPr lang="cs-CZ" sz="2200" b="1" i="0" dirty="0">
                <a:effectLst/>
              </a:rPr>
              <a:t> </a:t>
            </a:r>
            <a:r>
              <a:rPr lang="cs-CZ" sz="2200" i="0" dirty="0">
                <a:effectLst/>
              </a:rPr>
              <a:t>from </a:t>
            </a:r>
            <a:r>
              <a:rPr lang="cs-CZ" sz="2200" i="0" dirty="0" err="1">
                <a:effectLst/>
              </a:rPr>
              <a:t>other</a:t>
            </a:r>
            <a:r>
              <a:rPr lang="cs-CZ" sz="2200" i="0" dirty="0">
                <a:effectLst/>
              </a:rPr>
              <a:t> </a:t>
            </a:r>
            <a:r>
              <a:rPr lang="cs-CZ" sz="2200" i="0" dirty="0" err="1">
                <a:effectLst/>
              </a:rPr>
              <a:t>life</a:t>
            </a:r>
            <a:r>
              <a:rPr lang="cs-CZ" sz="2200" i="0" dirty="0">
                <a:effectLst/>
              </a:rPr>
              <a:t> </a:t>
            </a:r>
            <a:r>
              <a:rPr lang="cs-CZ" sz="2200" i="0" dirty="0" err="1">
                <a:effectLst/>
              </a:rPr>
              <a:t>sciences</a:t>
            </a:r>
            <a:r>
              <a:rPr lang="cs-CZ" sz="2200" i="0" dirty="0">
                <a:effectLst/>
              </a:rPr>
              <a:t> Research </a:t>
            </a:r>
            <a:r>
              <a:rPr lang="cs-CZ" sz="2200" i="0">
                <a:effectLst/>
              </a:rPr>
              <a:t>Infrastructures</a:t>
            </a:r>
            <a:endParaRPr lang="en-US" sz="2200" i="0" dirty="0">
              <a:effectLst/>
            </a:endParaRPr>
          </a:p>
          <a:p>
            <a:pPr>
              <a:lnSpc>
                <a:spcPct val="90000"/>
              </a:lnSpc>
            </a:pPr>
            <a:endParaRPr lang="en-US" sz="2000" b="1" dirty="0"/>
          </a:p>
        </p:txBody>
      </p:sp>
      <p:pic>
        <p:nvPicPr>
          <p:cNvPr id="2050" name="Picture 2" descr="Ochrana proti COVID - 19 - MEDICALFOX - zdravotnické prostředky">
            <a:extLst>
              <a:ext uri="{FF2B5EF4-FFF2-40B4-BE49-F238E27FC236}">
                <a16:creationId xmlns:a16="http://schemas.microsoft.com/office/drawing/2014/main" id="{6BF9A10E-85E6-429F-A84C-49D6C584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016943"/>
            <a:ext cx="4038600" cy="16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4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376F5-40B2-4A9B-BF48-421B9C7F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100" b="1" i="0" dirty="0">
                <a:solidFill>
                  <a:srgbClr val="C00000"/>
                </a:solidFill>
                <a:effectLst/>
              </a:rPr>
              <a:t>MIRRI: Active development of diagnostic tests</a:t>
            </a:r>
            <a:r>
              <a:rPr lang="en-US" sz="3100" b="1" i="0" dirty="0">
                <a:effectLst/>
              </a:rPr>
              <a:t/>
            </a:r>
            <a:br>
              <a:rPr lang="en-US" sz="3100" b="1" i="0" dirty="0">
                <a:effectLst/>
              </a:rPr>
            </a:br>
            <a:endParaRPr lang="cs-CZ" sz="3100" b="1" dirty="0">
              <a:effectLst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676BE-7FFF-4727-88A8-16B1E2F5E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500" b="1" i="0" dirty="0">
                <a:effectLst/>
              </a:rPr>
              <a:t>The </a:t>
            </a:r>
            <a:r>
              <a:rPr lang="en-US" sz="2500" b="1" i="0" dirty="0">
                <a:solidFill>
                  <a:srgbClr val="C00000"/>
                </a:solidFill>
                <a:effectLst/>
              </a:rPr>
              <a:t>Microbial Research Resource Infrastructure </a:t>
            </a:r>
            <a:r>
              <a:rPr lang="en-US" sz="2500" b="1" i="0" dirty="0">
                <a:effectLst/>
              </a:rPr>
              <a:t>(</a:t>
            </a:r>
            <a:r>
              <a:rPr lang="en-US" sz="2500" b="1" i="0" u="none" strike="noStrike" dirty="0">
                <a:effectLst/>
                <a:hlinkClick r:id="rId3"/>
              </a:rPr>
              <a:t>MIRRI</a:t>
            </a:r>
            <a:r>
              <a:rPr lang="en-US" sz="2500" b="1" i="0" dirty="0">
                <a:effectLst/>
              </a:rPr>
              <a:t>) </a:t>
            </a:r>
            <a:endParaRPr lang="cs-CZ" sz="25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b="0" i="0" dirty="0">
                <a:effectLst/>
              </a:rPr>
              <a:t>the biobank of human samples (</a:t>
            </a:r>
            <a:r>
              <a:rPr lang="en-US" sz="2200" b="0" i="0" u="none" strike="noStrike" dirty="0" err="1">
                <a:effectLst/>
                <a:hlinkClick r:id="rId4"/>
              </a:rPr>
              <a:t>ICAReB</a:t>
            </a:r>
            <a:r>
              <a:rPr lang="en-US" sz="2200" b="0" i="0" dirty="0">
                <a:effectLst/>
              </a:rPr>
              <a:t>), is actively working in relation to the SARS-CoV2 outbreak. </a:t>
            </a:r>
            <a:endParaRPr lang="cs-CZ" sz="2200" b="0" i="0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0" i="0" dirty="0">
                <a:effectLst/>
              </a:rPr>
              <a:t>receiving hundreds of blood samples per day from different geographical areas and institutions </a:t>
            </a:r>
            <a:r>
              <a:rPr lang="en-US" sz="2200" b="1" i="0" dirty="0">
                <a:effectLst/>
              </a:rPr>
              <a:t>in France</a:t>
            </a:r>
            <a:endParaRPr lang="cs-CZ" sz="2200" b="1" i="0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0" i="0" dirty="0">
                <a:effectLst/>
              </a:rPr>
              <a:t>samples </a:t>
            </a:r>
            <a:r>
              <a:rPr lang="en-US" sz="2200" b="1" i="0" dirty="0">
                <a:effectLst/>
              </a:rPr>
              <a:t>are prepared, cryopreserved and distributed </a:t>
            </a:r>
            <a:r>
              <a:rPr lang="en-US" sz="2200" b="0" i="0" dirty="0">
                <a:effectLst/>
              </a:rPr>
              <a:t>to Pasteurian researchers developing </a:t>
            </a:r>
            <a:r>
              <a:rPr lang="en-US" sz="2200" b="1" i="0" dirty="0">
                <a:solidFill>
                  <a:srgbClr val="C00000"/>
                </a:solidFill>
                <a:effectLst/>
              </a:rPr>
              <a:t>novel diagnostic tests</a:t>
            </a:r>
            <a:r>
              <a:rPr lang="en-US" sz="2200" b="0" i="0" dirty="0">
                <a:effectLst/>
              </a:rPr>
              <a:t>, specifically serological tests.</a:t>
            </a:r>
            <a:endParaRPr lang="cs-CZ" sz="2200" b="1" i="0" cap="all" dirty="0">
              <a:effectLst/>
            </a:endParaRPr>
          </a:p>
          <a:p>
            <a:pPr>
              <a:lnSpc>
                <a:spcPct val="90000"/>
              </a:lnSpc>
            </a:pPr>
            <a:endParaRPr lang="en-US" sz="1800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1B6DAA-A3E4-41B6-8F87-D1F6D0E889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6" r="10184" b="2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0698973"/>
      </p:ext>
    </p:extLst>
  </p:cSld>
  <p:clrMapOvr>
    <a:masterClrMapping/>
  </p:clrMapOvr>
</p:sld>
</file>

<file path=ppt/theme/theme1.xml><?xml version="1.0" encoding="utf-8"?>
<a:theme xmlns:a="http://schemas.openxmlformats.org/drawingml/2006/main" name="FNM">
  <a:themeElements>
    <a:clrScheme name="FNM">
      <a:dk1>
        <a:srgbClr val="002060"/>
      </a:dk1>
      <a:lt1>
        <a:srgbClr val="002060"/>
      </a:lt1>
      <a:dk2>
        <a:srgbClr val="FFFFFF"/>
      </a:dk2>
      <a:lt2>
        <a:srgbClr val="FFFFFF"/>
      </a:lt2>
      <a:accent1>
        <a:srgbClr val="D5E3FF"/>
      </a:accent1>
      <a:accent2>
        <a:srgbClr val="97BAFF"/>
      </a:accent2>
      <a:accent3>
        <a:srgbClr val="2F75FF"/>
      </a:accent3>
      <a:accent4>
        <a:srgbClr val="0042C7"/>
      </a:accent4>
      <a:accent5>
        <a:srgbClr val="002D89"/>
      </a:accent5>
      <a:accent6>
        <a:srgbClr val="002060"/>
      </a:accent6>
      <a:hlink>
        <a:srgbClr val="002060"/>
      </a:hlink>
      <a:folHlink>
        <a:srgbClr val="00206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10029</TotalTime>
  <Words>1111</Words>
  <Application>Microsoft Office PowerPoint</Application>
  <PresentationFormat>Předvádění na obrazovce (4:3)</PresentationFormat>
  <Paragraphs>125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30" baseType="lpstr">
      <vt:lpstr>Arial</vt:lpstr>
      <vt:lpstr>Bernard MT Condensed</vt:lpstr>
      <vt:lpstr>Calibri</vt:lpstr>
      <vt:lpstr>Franklin Gothic Heavy</vt:lpstr>
      <vt:lpstr>Georgia</vt:lpstr>
      <vt:lpstr>Harding</vt:lpstr>
      <vt:lpstr>Helvetica Neue</vt:lpstr>
      <vt:lpstr>inherit</vt:lpstr>
      <vt:lpstr>rawline</vt:lpstr>
      <vt:lpstr>Times New Roman</vt:lpstr>
      <vt:lpstr>FNM</vt:lpstr>
      <vt:lpstr>European Biobanks in the Coronavirus Pandemic  </vt:lpstr>
      <vt:lpstr>Prezentace aplikace PowerPoint</vt:lpstr>
      <vt:lpstr>Prezentace aplikace PowerPoint</vt:lpstr>
      <vt:lpstr>New „COVID- 19“biobanks in Europe were created as parts of just existing biobanks not well coordinated with each other and harmonised. </vt:lpstr>
      <vt:lpstr> BBMRI-ERIC Biobanking and BioMolecular resources Research Infrastructure - European Research Infrastructure Consortium </vt:lpstr>
      <vt:lpstr>BBMRI-ERIC Biobanking and BioMolecular resources Research Infrastructure - European Research Infrastructure Consortium</vt:lpstr>
      <vt:lpstr> BBMRI – ERIC Other activities </vt:lpstr>
      <vt:lpstr> BBMRI – ERIC Other activities </vt:lpstr>
      <vt:lpstr>MIRRI: Active development of diagnostic tests </vt:lpstr>
      <vt:lpstr>CETAF and DiSSCo: Joint COVID-19  Task Force</vt:lpstr>
      <vt:lpstr>European Commission in action May 2020</vt:lpstr>
      <vt:lpstr>European Commission in action May 2020</vt:lpstr>
      <vt:lpstr>European Commission in action August 2020</vt:lpstr>
      <vt:lpstr>Prezentace aplikace PowerPoint</vt:lpstr>
      <vt:lpstr>Prezentace aplikace PowerPoint</vt:lpstr>
      <vt:lpstr>Prezentace aplikace PowerPoint</vt:lpstr>
      <vt:lpstr>Prezentace aplikace PowerPoint</vt:lpstr>
      <vt:lpstr>„thank you for sharing“ editorial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biobanks require new generation of biobankers  Experience from the Czech Republic</dc:title>
  <dc:creator>PFX Test</dc:creator>
  <cp:lastModifiedBy>Bezdekova Magdalena</cp:lastModifiedBy>
  <cp:revision>47</cp:revision>
  <dcterms:created xsi:type="dcterms:W3CDTF">2020-09-22T09:47:31Z</dcterms:created>
  <dcterms:modified xsi:type="dcterms:W3CDTF">2021-06-01T11:47:47Z</dcterms:modified>
</cp:coreProperties>
</file>