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21"/>
  </p:notesMasterIdLst>
  <p:handoutMasterIdLst>
    <p:handoutMasterId r:id="rId22"/>
  </p:handoutMasterIdLst>
  <p:sldIdLst>
    <p:sldId id="577" r:id="rId2"/>
    <p:sldId id="576" r:id="rId3"/>
    <p:sldId id="599" r:id="rId4"/>
    <p:sldId id="581" r:id="rId5"/>
    <p:sldId id="585" r:id="rId6"/>
    <p:sldId id="584" r:id="rId7"/>
    <p:sldId id="586" r:id="rId8"/>
    <p:sldId id="588" r:id="rId9"/>
    <p:sldId id="596" r:id="rId10"/>
    <p:sldId id="595" r:id="rId11"/>
    <p:sldId id="591" r:id="rId12"/>
    <p:sldId id="592" r:id="rId13"/>
    <p:sldId id="593" r:id="rId14"/>
    <p:sldId id="589" r:id="rId15"/>
    <p:sldId id="597" r:id="rId16"/>
    <p:sldId id="598" r:id="rId17"/>
    <p:sldId id="580" r:id="rId18"/>
    <p:sldId id="578" r:id="rId19"/>
    <p:sldId id="579" r:id="rId20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4665" autoAdjust="0"/>
  </p:normalViewPr>
  <p:slideViewPr>
    <p:cSldViewPr showGuides="1">
      <p:cViewPr varScale="1">
        <p:scale>
          <a:sx n="84" d="100"/>
          <a:sy n="84" d="100"/>
        </p:scale>
        <p:origin x="120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8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584E20-AE26-4B5E-BCA6-90226F2DDA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2731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565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  <p:extLst>
      <p:ext uri="{BB962C8B-B14F-4D97-AF65-F5344CB8AC3E}">
        <p14:creationId xmlns:p14="http://schemas.microsoft.com/office/powerpoint/2010/main" val="3154146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AF341F7-A99C-4414-8B6E-C8281795D1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69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1775AA3-03DB-4FED-9D04-3638231ACF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075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00676FA-E239-4673-8AEE-A42FCCE5D1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02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F28519D-1FA9-43AE-80E0-BDEE547F22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078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3A04D10-251E-4988-93AE-889F9321E6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720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11606CF-318B-4FC8-B2BC-679CA78A59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15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588E65E-6424-4B1B-AF46-467922100B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41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D74D271-EADF-4D8F-9846-A6CFCD9420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94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2D7DCBC-2F2E-431A-A3A8-D77425985E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83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CD6EE16-7245-461E-A03B-E6B8B19F63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56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obrázek,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8D2F0AF-90BB-4C87-B9C7-6C6526D544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6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BFB5E-3406-419E-BBC7-22ABF2C488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Fajfrl%26#x000ed;k K[Author]&amp;cauthor=true&amp;cauthor_uid=33806216" TargetMode="External"/><Relationship Id="rId13" Type="http://schemas.openxmlformats.org/officeDocument/2006/relationships/hyperlink" Target="https://www.ncbi.nlm.nih.gov/pubmed/?term=Slouka%20D%5bAuthor%5d&amp;cauthor=true&amp;cauthor_uid=33806216" TargetMode="External"/><Relationship Id="rId3" Type="http://schemas.openxmlformats.org/officeDocument/2006/relationships/hyperlink" Target="https://www.ncbi.nlm.nih.gov/pubmed/?term=Pecen%20L%5bAuthor%5d&amp;cauthor=true&amp;cauthor_uid=33806216" TargetMode="External"/><Relationship Id="rId7" Type="http://schemas.openxmlformats.org/officeDocument/2006/relationships/hyperlink" Target="https://www.ncbi.nlm.nih.gov/pubmed/?term=Topol%26#x0010d;an O[Author]&amp;cauthor=true&amp;cauthor_uid=33806216" TargetMode="External"/><Relationship Id="rId12" Type="http://schemas.openxmlformats.org/officeDocument/2006/relationships/hyperlink" Target="https://www.ncbi.nlm.nih.gov/pubmed/?term=Zelen%26#x000e1; H[Author]&amp;cauthor=true&amp;cauthor_uid=33806216" TargetMode="External"/><Relationship Id="rId2" Type="http://schemas.openxmlformats.org/officeDocument/2006/relationships/hyperlink" Target="https://www.ncbi.nlm.nih.gov/pubmed/?term=%26#x00160;im%26#x000e1;nek V[Author]&amp;cauthor=true&amp;cauthor_uid=338062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%26#x00158;ez%26#x000e1;%26#x0010d;kov%26#x000e1; H[Author]&amp;cauthor=true&amp;cauthor_uid=33806216" TargetMode="External"/><Relationship Id="rId11" Type="http://schemas.openxmlformats.org/officeDocument/2006/relationships/hyperlink" Target="https://www.ncbi.nlm.nih.gov/pubmed/?term=Pazdiora%20P%5bAuthor%5d&amp;cauthor=true&amp;cauthor_uid=33806216" TargetMode="External"/><Relationship Id="rId5" Type="http://schemas.openxmlformats.org/officeDocument/2006/relationships/hyperlink" Target="https://www.ncbi.nlm.nih.gov/pubmed/?term=F%26#x000fc;rst T[Author]&amp;cauthor=true&amp;cauthor_uid=33806216" TargetMode="External"/><Relationship Id="rId10" Type="http://schemas.openxmlformats.org/officeDocument/2006/relationships/hyperlink" Target="https://www.ncbi.nlm.nih.gov/pubmed/?term=%26#x00160;%26#x000ed;n R[Author]&amp;cauthor=true&amp;cauthor_uid=33806216" TargetMode="External"/><Relationship Id="rId4" Type="http://schemas.openxmlformats.org/officeDocument/2006/relationships/hyperlink" Target="https://www.ncbi.nlm.nih.gov/pubmed/?term=Kr%26#x000e1;tk%26#x000e1; Z[Author]&amp;cauthor=true&amp;cauthor_uid=33806216" TargetMode="External"/><Relationship Id="rId9" Type="http://schemas.openxmlformats.org/officeDocument/2006/relationships/hyperlink" Target="https://www.ncbi.nlm.nih.gov/pubmed/?term=Sedl%26#x000e1;%26#x0010d;ek D[Author]&amp;cauthor=true&amp;cauthor_uid=33806216" TargetMode="External"/><Relationship Id="rId14" Type="http://schemas.openxmlformats.org/officeDocument/2006/relationships/hyperlink" Target="https://www.ncbi.nlm.nih.gov/pubmed/?term=Ku%26#x0010d;era R[Author]&amp;cauthor=true&amp;cauthor_uid=3380621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nuccore/C5896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209799"/>
            <a:ext cx="7772400" cy="1390651"/>
          </a:xfrm>
        </p:spPr>
        <p:txBody>
          <a:bodyPr/>
          <a:lstStyle/>
          <a:p>
            <a:r>
              <a:rPr lang="cs-CZ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4800" b="1" u="sng" dirty="0" smtClean="0">
                <a:solidFill>
                  <a:srgbClr val="C00000"/>
                </a:solidFill>
              </a:rPr>
              <a:t>rotilátky </a:t>
            </a:r>
            <a:r>
              <a:rPr lang="cs-CZ" sz="4800" b="1" u="sng" dirty="0" err="1">
                <a:solidFill>
                  <a:srgbClr val="C00000"/>
                </a:solidFill>
              </a:rPr>
              <a:t>IgG</a:t>
            </a:r>
            <a:r>
              <a:rPr lang="cs-CZ" sz="4800" b="1" u="sng" dirty="0">
                <a:solidFill>
                  <a:srgbClr val="C00000"/>
                </a:solidFill>
              </a:rPr>
              <a:t> </a:t>
            </a:r>
            <a:r>
              <a:rPr lang="cs-CZ" sz="4800" b="1" u="sng" dirty="0" smtClean="0">
                <a:solidFill>
                  <a:srgbClr val="C00000"/>
                </a:solidFill>
              </a:rPr>
              <a:t>proti</a:t>
            </a:r>
            <a:br>
              <a:rPr lang="cs-CZ" sz="4800" b="1" u="sng" dirty="0" smtClean="0">
                <a:solidFill>
                  <a:srgbClr val="C00000"/>
                </a:solidFill>
              </a:rPr>
            </a:br>
            <a:r>
              <a:rPr lang="cs-CZ" sz="4800" b="1" u="sng" smtClean="0">
                <a:solidFill>
                  <a:srgbClr val="C00000"/>
                </a:solidFill>
              </a:rPr>
              <a:t> </a:t>
            </a:r>
            <a:r>
              <a:rPr lang="cs-CZ" sz="4800" b="1" u="sng" smtClean="0">
                <a:solidFill>
                  <a:srgbClr val="C00000"/>
                </a:solidFill>
              </a:rPr>
              <a:t>SARS-CoV-2</a:t>
            </a:r>
            <a:r>
              <a:rPr lang="cs-CZ" sz="4800" b="1" u="sng" dirty="0" smtClean="0">
                <a:solidFill>
                  <a:srgbClr val="C00000"/>
                </a:solidFill>
              </a:rPr>
              <a:t>:</a:t>
            </a:r>
            <a:br>
              <a:rPr lang="cs-CZ" sz="4800" b="1" u="sng" dirty="0" smtClean="0">
                <a:solidFill>
                  <a:srgbClr val="C00000"/>
                </a:solidFill>
              </a:rPr>
            </a:br>
            <a:r>
              <a:rPr lang="cs-CZ" sz="4800" i="1" dirty="0" smtClean="0">
                <a:solidFill>
                  <a:srgbClr val="C00000"/>
                </a:solidFill>
              </a:rPr>
              <a:t>Co o nich víme ?</a:t>
            </a:r>
            <a:br>
              <a:rPr lang="cs-CZ" sz="4800" i="1" dirty="0" smtClean="0">
                <a:solidFill>
                  <a:srgbClr val="C00000"/>
                </a:solidFill>
              </a:rPr>
            </a:br>
            <a:endParaRPr lang="cs-CZ" sz="4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" y="4267200"/>
            <a:ext cx="8991600" cy="13716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2060"/>
                </a:solidFill>
              </a:rPr>
              <a:t>O. Topolčan, L. Pecen, P. </a:t>
            </a:r>
            <a:r>
              <a:rPr lang="cs-CZ" sz="4000" b="1" dirty="0" err="1">
                <a:solidFill>
                  <a:srgbClr val="002060"/>
                </a:solidFill>
              </a:rPr>
              <a:t>Pazdiora</a:t>
            </a:r>
            <a:endParaRPr lang="cs-CZ" sz="4000" b="1" dirty="0">
              <a:solidFill>
                <a:srgbClr val="002060"/>
              </a:solidFill>
            </a:endParaRPr>
          </a:p>
          <a:p>
            <a:r>
              <a:rPr lang="cs-CZ" sz="4000" b="1" dirty="0">
                <a:solidFill>
                  <a:srgbClr val="002060"/>
                </a:solidFill>
              </a:rPr>
              <a:t>FN Plzeň</a:t>
            </a:r>
          </a:p>
        </p:txBody>
      </p:sp>
    </p:spTree>
    <p:extLst>
      <p:ext uri="{BB962C8B-B14F-4D97-AF65-F5344CB8AC3E}">
        <p14:creationId xmlns:p14="http://schemas.microsoft.com/office/powerpoint/2010/main" val="200818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ÚSS po očkování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095047"/>
              </p:ext>
            </p:extLst>
          </p:nvPr>
        </p:nvGraphicFramePr>
        <p:xfrm>
          <a:off x="457200" y="1600201"/>
          <a:ext cx="8001000" cy="37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0024"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Klienti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67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Týdny </a:t>
                      </a:r>
                    </a:p>
                    <a:p>
                      <a:pPr algn="ctr"/>
                      <a:r>
                        <a:rPr lang="cs-CZ" sz="1400" b="1" dirty="0"/>
                        <a:t>Po 1. očkování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N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10th </a:t>
                      </a:r>
                      <a:r>
                        <a:rPr lang="en-US" sz="1400" b="1" dirty="0" err="1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Pctl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Lower Quartile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Median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Upper Quartile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90th </a:t>
                      </a:r>
                      <a:r>
                        <a:rPr lang="en-US" sz="1400" b="1" dirty="0" err="1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Pctl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Min </a:t>
                      </a:r>
                      <a:r>
                        <a:rPr lang="cs-CZ" sz="1400" b="1" dirty="0" smtClean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b="1" dirty="0">
                          <a:solidFill>
                            <a:srgbClr val="0033AA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Max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7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36,77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110,00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382,57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1026,00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1165,00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2672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65,77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150,95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322,29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397,73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751,00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1228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6,13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16,92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37,90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111,08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771,00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1331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6,07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18,44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44,08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116,95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201,37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 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1714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23">
                <a:tc gridSpan="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Zaměstnanci</a:t>
                      </a: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244,97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340,25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423,61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657,00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796,00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857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153,93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174,65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292,11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443,00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586,50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141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596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26,58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54,68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88,42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177,90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232,47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 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346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ea typeface="Yu Mincho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31,32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46,19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78,70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112,70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204,03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/>
                          <a:cs typeface="Times New Roman" panose="02020603050405020304" pitchFamily="18" charset="0"/>
                        </a:rPr>
                        <a:t>462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220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533400"/>
          </a:xfrm>
        </p:spPr>
        <p:txBody>
          <a:bodyPr/>
          <a:lstStyle/>
          <a:p>
            <a:r>
              <a:rPr lang="cs-CZ" sz="2800" b="1" dirty="0">
                <a:solidFill>
                  <a:srgbClr val="C00000"/>
                </a:solidFill>
              </a:rPr>
              <a:t>Hladiny protilátek </a:t>
            </a:r>
            <a:r>
              <a:rPr lang="cs-CZ" sz="2800" b="1" dirty="0" err="1">
                <a:solidFill>
                  <a:srgbClr val="C00000"/>
                </a:solidFill>
              </a:rPr>
              <a:t>IgG</a:t>
            </a:r>
            <a:r>
              <a:rPr lang="cs-CZ" sz="2800" b="1" dirty="0">
                <a:solidFill>
                  <a:srgbClr val="C00000"/>
                </a:solidFill>
              </a:rPr>
              <a:t> u očkovaných klientů ÚSS, kteří</a:t>
            </a:r>
            <a:br>
              <a:rPr lang="cs-CZ" sz="2800" b="1" dirty="0">
                <a:solidFill>
                  <a:srgbClr val="C00000"/>
                </a:solidFill>
              </a:rPr>
            </a:br>
            <a:r>
              <a:rPr lang="cs-CZ" sz="2800" b="1" dirty="0">
                <a:solidFill>
                  <a:srgbClr val="C00000"/>
                </a:solidFill>
              </a:rPr>
              <a:t>  neprodělali X prodělali </a:t>
            </a:r>
            <a:r>
              <a:rPr lang="cs-CZ" sz="2800" b="1" dirty="0" err="1">
                <a:solidFill>
                  <a:srgbClr val="C00000"/>
                </a:solidFill>
              </a:rPr>
              <a:t>covid</a:t>
            </a:r>
            <a:r>
              <a:rPr lang="cs-CZ" sz="2800" b="1" dirty="0">
                <a:solidFill>
                  <a:srgbClr val="C00000"/>
                </a:solidFill>
              </a:rPr>
              <a:t>- 19 </a:t>
            </a:r>
          </a:p>
        </p:txBody>
      </p:sp>
      <p:pic>
        <p:nvPicPr>
          <p:cNvPr id="4" name="Zástupný symbol pro obsah 3" descr="The SGPlot Proced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05800" cy="4297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765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620000" cy="1143000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         </a:t>
            </a:r>
            <a:r>
              <a:rPr lang="cs-CZ" sz="3200" b="1" dirty="0">
                <a:solidFill>
                  <a:srgbClr val="C00000"/>
                </a:solidFill>
              </a:rPr>
              <a:t>Hladiny protilátek </a:t>
            </a:r>
            <a:r>
              <a:rPr lang="cs-CZ" sz="3200" b="1" dirty="0" err="1">
                <a:solidFill>
                  <a:srgbClr val="C00000"/>
                </a:solidFill>
              </a:rPr>
              <a:t>IgG</a:t>
            </a:r>
            <a:r>
              <a:rPr lang="cs-CZ" sz="3200" b="1" dirty="0">
                <a:solidFill>
                  <a:srgbClr val="C00000"/>
                </a:solidFill>
              </a:rPr>
              <a:t> ÚSS po očkování: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závislost na věku </a:t>
            </a: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endParaRPr lang="cs-CZ" sz="2800" dirty="0"/>
          </a:p>
        </p:txBody>
      </p:sp>
      <p:pic>
        <p:nvPicPr>
          <p:cNvPr id="5" name="Obrázek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1" t="-787" r="591" b="787"/>
          <a:stretch/>
        </p:blipFill>
        <p:spPr bwMode="auto">
          <a:xfrm>
            <a:off x="304800" y="1600200"/>
            <a:ext cx="81534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443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       </a:t>
            </a:r>
            <a:r>
              <a:rPr lang="cs-CZ" sz="3200" b="1" dirty="0">
                <a:solidFill>
                  <a:srgbClr val="C00000"/>
                </a:solidFill>
              </a:rPr>
              <a:t>Hladiny protilátek </a:t>
            </a:r>
            <a:r>
              <a:rPr lang="cs-CZ" sz="3200" b="1" dirty="0" err="1">
                <a:solidFill>
                  <a:srgbClr val="C00000"/>
                </a:solidFill>
              </a:rPr>
              <a:t>IgG</a:t>
            </a:r>
            <a:r>
              <a:rPr lang="cs-CZ" sz="3200" b="1" dirty="0">
                <a:solidFill>
                  <a:srgbClr val="C00000"/>
                </a:solidFill>
              </a:rPr>
              <a:t> ÚSS po očkování: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závislost na typu očkovací látky</a:t>
            </a:r>
          </a:p>
        </p:txBody>
      </p:sp>
      <p:pic>
        <p:nvPicPr>
          <p:cNvPr id="6" name="Obrázek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1" t="-787" r="591" b="787"/>
          <a:stretch/>
        </p:blipFill>
        <p:spPr bwMode="auto">
          <a:xfrm>
            <a:off x="304800" y="1752600"/>
            <a:ext cx="85344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780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686800" cy="1143000"/>
          </a:xfrm>
        </p:spPr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Hladiny protilátek IgG</a:t>
            </a:r>
            <a:br>
              <a:rPr lang="cs-CZ" sz="3600" b="1" dirty="0">
                <a:solidFill>
                  <a:srgbClr val="C00000"/>
                </a:solidFill>
              </a:rPr>
            </a:br>
            <a:r>
              <a:rPr lang="cs-CZ" sz="3600" b="1" dirty="0">
                <a:solidFill>
                  <a:srgbClr val="C00000"/>
                </a:solidFill>
              </a:rPr>
              <a:t> </a:t>
            </a:r>
            <a:r>
              <a:rPr lang="cs-CZ" sz="3000" b="1" dirty="0">
                <a:solidFill>
                  <a:srgbClr val="C00000"/>
                </a:solidFill>
              </a:rPr>
              <a:t>klienti a zaměstnanci ÚSS</a:t>
            </a:r>
          </a:p>
        </p:txBody>
      </p:sp>
      <p:pic>
        <p:nvPicPr>
          <p:cNvPr id="4" name="Obrázek 27" descr="The SGPlot Proced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4676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43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Závěry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Po infekci covid-19 vzniklé IgG protiátky přetrvávají až 12 měsíců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 očkování hladiny protilátek: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jsou individuální do výše hladiny i doby přeočkování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vyšší hladiny po </a:t>
            </a:r>
            <a:r>
              <a:rPr lang="cs-CZ" sz="2000" dirty="0" smtClean="0"/>
              <a:t>očkování </a:t>
            </a:r>
            <a:r>
              <a:rPr lang="cs-CZ" sz="2000" dirty="0"/>
              <a:t>jsou u nemocných, kteří prodělali </a:t>
            </a:r>
            <a:r>
              <a:rPr lang="cs-CZ" sz="2000" dirty="0" err="1" smtClean="0"/>
              <a:t>covid</a:t>
            </a:r>
            <a:r>
              <a:rPr lang="cs-CZ" sz="2000" dirty="0" smtClean="0"/>
              <a:t>- 19</a:t>
            </a:r>
            <a:endParaRPr lang="cs-CZ" sz="2000" dirty="0"/>
          </a:p>
          <a:p>
            <a:pPr lvl="1">
              <a:lnSpc>
                <a:spcPct val="150000"/>
              </a:lnSpc>
            </a:pPr>
            <a:r>
              <a:rPr lang="cs-CZ" sz="2000" dirty="0"/>
              <a:t>neprokázali jsme závislost na věku a pohlaví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u nemocných s reinfekcí po 2. očkování byly </a:t>
            </a:r>
            <a:r>
              <a:rPr lang="cs-CZ" sz="2000" dirty="0" smtClean="0"/>
              <a:t>vždy nízké hladiny protilátek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Je hladina protilátek kritériem nutnosti přeočkování ?</a:t>
            </a:r>
            <a:endParaRPr lang="cs-CZ" sz="2000" dirty="0"/>
          </a:p>
          <a:p>
            <a:pPr lvl="1">
              <a:lnSpc>
                <a:spcPct val="150000"/>
              </a:lnSpc>
            </a:pPr>
            <a:r>
              <a:rPr lang="cs-CZ" sz="2000" dirty="0"/>
              <a:t>nemocní imunodeficitní mají ve vysokém procentu nízké hladiny</a:t>
            </a:r>
          </a:p>
        </p:txBody>
      </p:sp>
    </p:spTree>
    <p:extLst>
      <p:ext uri="{BB962C8B-B14F-4D97-AF65-F5344CB8AC3E}">
        <p14:creationId xmlns:p14="http://schemas.microsoft.com/office/powerpoint/2010/main" val="1243427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372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cs-CZ" sz="2400" dirty="0"/>
              <a:t>Sjednotit metodiky stanovení protilátek pomocí mezinárodního standardu</a:t>
            </a:r>
          </a:p>
          <a:p>
            <a:r>
              <a:rPr lang="cs-CZ" sz="2400" dirty="0"/>
              <a:t>Stanovovat buněčnou imunitu</a:t>
            </a:r>
          </a:p>
          <a:p>
            <a:r>
              <a:rPr lang="cs-CZ" sz="2400" dirty="0"/>
              <a:t>Nadále sledovat příčiny recidiv </a:t>
            </a:r>
            <a:r>
              <a:rPr lang="cs-CZ" sz="2400" dirty="0" err="1"/>
              <a:t>covidového</a:t>
            </a:r>
            <a:r>
              <a:rPr lang="cs-CZ" sz="2400" dirty="0"/>
              <a:t> onemocnění po </a:t>
            </a:r>
          </a:p>
          <a:p>
            <a:pPr lvl="1"/>
            <a:r>
              <a:rPr lang="cs-CZ" sz="2400" dirty="0"/>
              <a:t>infekci </a:t>
            </a:r>
          </a:p>
          <a:p>
            <a:pPr lvl="1"/>
            <a:r>
              <a:rPr lang="cs-CZ" sz="2400" dirty="0"/>
              <a:t>očkování</a:t>
            </a:r>
          </a:p>
          <a:p>
            <a:r>
              <a:rPr lang="cs-CZ" sz="2400" dirty="0"/>
              <a:t>Sledovat protilátky u osob</a:t>
            </a:r>
          </a:p>
          <a:p>
            <a:pPr lvl="1"/>
            <a:r>
              <a:rPr lang="cs-CZ" sz="2400" dirty="0"/>
              <a:t>imunodeficientních</a:t>
            </a:r>
          </a:p>
          <a:p>
            <a:pPr lvl="1"/>
            <a:r>
              <a:rPr lang="cs-CZ" sz="2400" dirty="0"/>
              <a:t>s imunosupresivní léčbou</a:t>
            </a:r>
          </a:p>
        </p:txBody>
      </p:sp>
    </p:spTree>
    <p:extLst>
      <p:ext uri="{BB962C8B-B14F-4D97-AF65-F5344CB8AC3E}">
        <p14:creationId xmlns:p14="http://schemas.microsoft.com/office/powerpoint/2010/main" val="1186929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772400" cy="1295400"/>
          </a:xfrm>
        </p:spPr>
        <p:txBody>
          <a:bodyPr/>
          <a:lstStyle/>
          <a:p>
            <a:r>
              <a:rPr lang="es-ES" sz="3600" b="1" dirty="0">
                <a:solidFill>
                  <a:srgbClr val="C00000"/>
                </a:solidFill>
              </a:rPr>
              <a:t>Diagnostics (</a:t>
            </a:r>
            <a:r>
              <a:rPr lang="es-ES" sz="3600" b="1" dirty="0" err="1">
                <a:solidFill>
                  <a:srgbClr val="C00000"/>
                </a:solidFill>
              </a:rPr>
              <a:t>Basel</a:t>
            </a:r>
            <a:r>
              <a:rPr lang="es-ES" sz="3600" b="1" dirty="0">
                <a:solidFill>
                  <a:srgbClr val="C00000"/>
                </a:solidFill>
              </a:rPr>
              <a:t>), 2021 Mar 25;11(4):593,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b="1" dirty="0" err="1"/>
              <a:t>Five</a:t>
            </a:r>
            <a:r>
              <a:rPr lang="cs-CZ" sz="2800" b="1" dirty="0"/>
              <a:t> </a:t>
            </a:r>
            <a:r>
              <a:rPr lang="cs-CZ" sz="2800" b="1" dirty="0" err="1"/>
              <a:t>Commercial</a:t>
            </a:r>
            <a:r>
              <a:rPr lang="cs-CZ" sz="2800" b="1" dirty="0"/>
              <a:t> </a:t>
            </a:r>
            <a:r>
              <a:rPr lang="cs-CZ" sz="2800" b="1" dirty="0" err="1"/>
              <a:t>Immunoassays</a:t>
            </a:r>
            <a:r>
              <a:rPr lang="cs-CZ" sz="2800" b="1" dirty="0"/>
              <a:t> </a:t>
            </a:r>
            <a:r>
              <a:rPr lang="cs-CZ" sz="2800" b="1" dirty="0" err="1"/>
              <a:t>for</a:t>
            </a:r>
            <a:r>
              <a:rPr lang="cs-CZ" sz="2800" b="1" dirty="0"/>
              <a:t> SARS-CoV-2 </a:t>
            </a:r>
            <a:r>
              <a:rPr lang="cs-CZ" sz="2800" b="1" dirty="0" err="1"/>
              <a:t>Antibody</a:t>
            </a:r>
            <a:r>
              <a:rPr lang="cs-CZ" sz="2800" b="1" dirty="0"/>
              <a:t> </a:t>
            </a:r>
            <a:r>
              <a:rPr lang="cs-CZ" sz="2800" b="1" dirty="0" err="1"/>
              <a:t>Determination</a:t>
            </a:r>
            <a:r>
              <a:rPr lang="cs-CZ" sz="2800" b="1" dirty="0"/>
              <a:t> and </a:t>
            </a:r>
            <a:r>
              <a:rPr lang="cs-CZ" sz="2800" b="1" dirty="0" err="1"/>
              <a:t>Their</a:t>
            </a:r>
            <a:r>
              <a:rPr lang="cs-CZ" sz="2800" b="1" dirty="0"/>
              <a:t> </a:t>
            </a:r>
            <a:r>
              <a:rPr lang="cs-CZ" sz="2800" b="1" dirty="0" err="1"/>
              <a:t>Comparison</a:t>
            </a:r>
            <a:r>
              <a:rPr lang="cs-CZ" sz="2800" b="1" dirty="0"/>
              <a:t> and </a:t>
            </a:r>
            <a:r>
              <a:rPr lang="cs-CZ" sz="2800" b="1" dirty="0" err="1"/>
              <a:t>Correlation</a:t>
            </a:r>
            <a:r>
              <a:rPr lang="cs-CZ" sz="2800" b="1" dirty="0"/>
              <a:t> </a:t>
            </a:r>
            <a:r>
              <a:rPr lang="cs-CZ" sz="2800" b="1" dirty="0" err="1"/>
              <a:t>with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Virus </a:t>
            </a:r>
            <a:r>
              <a:rPr lang="cs-CZ" sz="2800" b="1" dirty="0" err="1"/>
              <a:t>Neutralization</a:t>
            </a:r>
            <a:r>
              <a:rPr lang="cs-CZ" sz="2800" b="1" dirty="0"/>
              <a:t> Test</a:t>
            </a:r>
            <a:br>
              <a:rPr lang="cs-CZ" sz="2800" b="1" dirty="0"/>
            </a:br>
            <a:r>
              <a:rPr lang="cs-CZ" sz="2000" dirty="0">
                <a:hlinkClick r:id="rId2"/>
              </a:rPr>
              <a:t>Václav Šimánek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3"/>
              </a:rPr>
              <a:t>Ladislav Pecen</a:t>
            </a:r>
            <a:r>
              <a:rPr lang="cs-CZ" sz="2000" dirty="0"/>
              <a:t>,</a:t>
            </a:r>
            <a:r>
              <a:rPr lang="cs-CZ" sz="2000" baseline="30000" dirty="0"/>
              <a:t>1,*</a:t>
            </a:r>
            <a:r>
              <a:rPr lang="cs-CZ" sz="2000" dirty="0"/>
              <a:t> </a:t>
            </a:r>
            <a:r>
              <a:rPr lang="cs-CZ" sz="2000" dirty="0">
                <a:hlinkClick r:id="rId4"/>
              </a:rPr>
              <a:t>Zuzana Krátká</a:t>
            </a:r>
            <a:r>
              <a:rPr lang="cs-CZ" sz="2000" dirty="0"/>
              <a:t>,</a:t>
            </a:r>
            <a:r>
              <a:rPr lang="cs-CZ" sz="2000" baseline="30000" dirty="0"/>
              <a:t>2</a:t>
            </a:r>
            <a:r>
              <a:rPr lang="cs-CZ" sz="2000" dirty="0"/>
              <a:t> </a:t>
            </a:r>
            <a:r>
              <a:rPr lang="cs-CZ" sz="2000" dirty="0">
                <a:hlinkClick r:id="rId5"/>
              </a:rPr>
              <a:t>Tomáš Fürst</a:t>
            </a:r>
            <a:r>
              <a:rPr lang="cs-CZ" sz="2000" dirty="0"/>
              <a:t>,</a:t>
            </a:r>
            <a:r>
              <a:rPr lang="cs-CZ" sz="2000" baseline="30000" dirty="0"/>
              <a:t>3</a:t>
            </a:r>
            <a:r>
              <a:rPr lang="cs-CZ" sz="2000" dirty="0"/>
              <a:t> </a:t>
            </a:r>
            <a:r>
              <a:rPr lang="cs-CZ" sz="2000" dirty="0">
                <a:hlinkClick r:id="rId6"/>
              </a:rPr>
              <a:t>Hana Řezáčková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7"/>
              </a:rPr>
              <a:t>Ondřej Topolčan</a:t>
            </a:r>
            <a:r>
              <a:rPr lang="cs-CZ" sz="2000" dirty="0"/>
              <a:t>,</a:t>
            </a:r>
            <a:r>
              <a:rPr lang="cs-CZ" sz="2000" baseline="30000" dirty="0"/>
              <a:t>1</a:t>
            </a:r>
            <a:r>
              <a:rPr lang="cs-CZ" sz="2000" dirty="0"/>
              <a:t> </a:t>
            </a:r>
            <a:r>
              <a:rPr lang="cs-CZ" sz="2000" dirty="0">
                <a:hlinkClick r:id="rId8"/>
              </a:rPr>
              <a:t>Karel Fajfrlík</a:t>
            </a:r>
            <a:r>
              <a:rPr lang="cs-CZ" sz="2000" dirty="0"/>
              <a:t>,</a:t>
            </a:r>
            <a:r>
              <a:rPr lang="cs-CZ" sz="2000" baseline="30000" dirty="0"/>
              <a:t>4</a:t>
            </a:r>
            <a:r>
              <a:rPr lang="cs-CZ" sz="2000" dirty="0"/>
              <a:t> </a:t>
            </a:r>
            <a:r>
              <a:rPr lang="cs-CZ" sz="2000" dirty="0">
                <a:hlinkClick r:id="rId9"/>
              </a:rPr>
              <a:t>Dalibor Sedláček</a:t>
            </a:r>
            <a:r>
              <a:rPr lang="cs-CZ" sz="2000" dirty="0"/>
              <a:t>,</a:t>
            </a:r>
            <a:r>
              <a:rPr lang="cs-CZ" sz="2000" baseline="30000" dirty="0"/>
              <a:t>5</a:t>
            </a:r>
            <a:r>
              <a:rPr lang="cs-CZ" sz="2000" dirty="0"/>
              <a:t> </a:t>
            </a:r>
            <a:r>
              <a:rPr lang="cs-CZ" sz="2000" dirty="0">
                <a:hlinkClick r:id="rId10"/>
              </a:rPr>
              <a:t>Robin Šín</a:t>
            </a:r>
            <a:r>
              <a:rPr lang="cs-CZ" sz="2000" dirty="0"/>
              <a:t>,</a:t>
            </a:r>
            <a:r>
              <a:rPr lang="cs-CZ" sz="2000" baseline="30000" dirty="0"/>
              <a:t>5</a:t>
            </a:r>
            <a:r>
              <a:rPr lang="cs-CZ" sz="2000" dirty="0"/>
              <a:t> </a:t>
            </a:r>
            <a:r>
              <a:rPr lang="cs-CZ" sz="2000" dirty="0">
                <a:hlinkClick r:id="rId11"/>
              </a:rPr>
              <a:t>Petr Pazdiora</a:t>
            </a:r>
            <a:r>
              <a:rPr lang="cs-CZ" sz="2000" dirty="0"/>
              <a:t>,</a:t>
            </a:r>
            <a:r>
              <a:rPr lang="cs-CZ" sz="2000" baseline="30000" dirty="0"/>
              <a:t>6</a:t>
            </a:r>
            <a:r>
              <a:rPr lang="cs-CZ" sz="2000" dirty="0"/>
              <a:t> </a:t>
            </a:r>
            <a:r>
              <a:rPr lang="cs-CZ" sz="2000" dirty="0">
                <a:hlinkClick r:id="rId12"/>
              </a:rPr>
              <a:t>Hana Zelená</a:t>
            </a:r>
            <a:r>
              <a:rPr lang="cs-CZ" sz="2000" dirty="0"/>
              <a:t>,</a:t>
            </a:r>
            <a:r>
              <a:rPr lang="cs-CZ" sz="2000" baseline="30000" dirty="0"/>
              <a:t>7,8</a:t>
            </a:r>
            <a:r>
              <a:rPr lang="cs-CZ" sz="2000" dirty="0"/>
              <a:t> </a:t>
            </a:r>
            <a:r>
              <a:rPr lang="cs-CZ" sz="2000" dirty="0">
                <a:hlinkClick r:id="rId13"/>
              </a:rPr>
              <a:t>David Slouka</a:t>
            </a:r>
            <a:r>
              <a:rPr lang="cs-CZ" sz="2000" dirty="0"/>
              <a:t>,</a:t>
            </a:r>
            <a:r>
              <a:rPr lang="cs-CZ" sz="2000" baseline="30000" dirty="0"/>
              <a:t>9</a:t>
            </a:r>
            <a:r>
              <a:rPr lang="cs-CZ" sz="2000" dirty="0"/>
              <a:t> and </a:t>
            </a:r>
            <a:r>
              <a:rPr lang="cs-CZ" sz="2000" dirty="0">
                <a:hlinkClick r:id="rId14"/>
              </a:rPr>
              <a:t>Radek Kučera</a:t>
            </a:r>
            <a:r>
              <a:rPr lang="cs-CZ" sz="2000" baseline="30000" dirty="0"/>
              <a:t>1,10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62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Spoluautoři: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MUDr. V. Šimánek, Ph.D.</a:t>
            </a:r>
          </a:p>
          <a:p>
            <a:r>
              <a:rPr lang="cs-CZ" dirty="0"/>
              <a:t>MUDr. K. </a:t>
            </a:r>
            <a:r>
              <a:rPr lang="cs-CZ" dirty="0" err="1"/>
              <a:t>Fajfrlík</a:t>
            </a:r>
            <a:r>
              <a:rPr lang="cs-CZ" dirty="0"/>
              <a:t>, Ph.D.</a:t>
            </a:r>
          </a:p>
          <a:p>
            <a:r>
              <a:rPr lang="cs-CZ" dirty="0"/>
              <a:t>Doc. PharmDr. R. Kučera, Ph.D.</a:t>
            </a:r>
          </a:p>
          <a:p>
            <a:r>
              <a:rPr lang="cs-CZ" dirty="0"/>
              <a:t>Ing. J. Engová</a:t>
            </a:r>
          </a:p>
          <a:p>
            <a:r>
              <a:rPr lang="cs-CZ" dirty="0"/>
              <a:t>Mgr. J. Zehleová</a:t>
            </a:r>
          </a:p>
          <a:p>
            <a:r>
              <a:rPr lang="cs-CZ" dirty="0"/>
              <a:t>Ing. H. Řezáčková</a:t>
            </a:r>
          </a:p>
          <a:p>
            <a:r>
              <a:rPr lang="cs-CZ" dirty="0"/>
              <a:t>Bc. M. Peštová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917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077200" cy="1981200"/>
          </a:xfrm>
        </p:spPr>
        <p:txBody>
          <a:bodyPr/>
          <a:lstStyle/>
          <a:p>
            <a:r>
              <a:rPr lang="cs-CZ" sz="6000" dirty="0"/>
              <a:t>  </a:t>
            </a:r>
            <a:r>
              <a:rPr lang="cs-CZ" sz="6000" dirty="0">
                <a:solidFill>
                  <a:srgbClr val="C00000"/>
                </a:solidFill>
              </a:rPr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343400"/>
          </a:xfrm>
        </p:spPr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Prof. MUDr. Ondřej Topolčan, CSc.</a:t>
            </a:r>
          </a:p>
          <a:p>
            <a:pPr marL="0" indent="0">
              <a:buNone/>
            </a:pPr>
            <a:r>
              <a:rPr lang="cs-CZ" sz="2400" dirty="0"/>
              <a:t>Oddělení Imunochemické Diagnostiky</a:t>
            </a:r>
          </a:p>
          <a:p>
            <a:pPr marL="0" indent="0">
              <a:buNone/>
            </a:pPr>
            <a:r>
              <a:rPr lang="cs-CZ" sz="2400" dirty="0"/>
              <a:t>Fakultní nemocnice Plzeň</a:t>
            </a:r>
          </a:p>
          <a:p>
            <a:pPr marL="0" indent="0">
              <a:buNone/>
            </a:pPr>
            <a:r>
              <a:rPr lang="cs-CZ" sz="2400" dirty="0"/>
              <a:t>topolcan@fnplzen.cz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03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     Témata přednášky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Možnosti stanovení protilátek</a:t>
            </a:r>
          </a:p>
          <a:p>
            <a:r>
              <a:rPr lang="cs-CZ" dirty="0"/>
              <a:t>Kdy vyšetřovat</a:t>
            </a:r>
          </a:p>
          <a:p>
            <a:r>
              <a:rPr lang="cs-CZ" dirty="0"/>
              <a:t>Hladiny protilátek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/>
              <a:t>prodělaném onemocnění- obecná </a:t>
            </a:r>
            <a:r>
              <a:rPr lang="cs-CZ" dirty="0" smtClean="0"/>
              <a:t>populace (110)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cs-CZ" dirty="0" smtClean="0"/>
              <a:t>aměstnanci </a:t>
            </a:r>
            <a:r>
              <a:rPr lang="cs-CZ" dirty="0"/>
              <a:t>FN Plzeň </a:t>
            </a:r>
            <a:r>
              <a:rPr lang="cs-CZ" dirty="0" smtClean="0"/>
              <a:t>2020 ( 2000 )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cs-CZ" dirty="0" smtClean="0"/>
              <a:t>aměstnanci </a:t>
            </a:r>
            <a:r>
              <a:rPr lang="cs-CZ" dirty="0"/>
              <a:t>FN Plzeň </a:t>
            </a:r>
            <a:r>
              <a:rPr lang="cs-CZ" dirty="0" smtClean="0"/>
              <a:t>2021 ( 1600 – 58 opakovaně)</a:t>
            </a:r>
            <a:endParaRPr lang="cs-CZ" dirty="0"/>
          </a:p>
          <a:p>
            <a:pPr lvl="1"/>
            <a:r>
              <a:rPr lang="cs-CZ" dirty="0"/>
              <a:t>Ú</a:t>
            </a:r>
            <a:r>
              <a:rPr lang="cs-CZ" dirty="0" smtClean="0"/>
              <a:t>stav </a:t>
            </a:r>
            <a:r>
              <a:rPr lang="cs-CZ" dirty="0"/>
              <a:t>sociálních </a:t>
            </a:r>
            <a:r>
              <a:rPr lang="cs-CZ" dirty="0" smtClean="0"/>
              <a:t>služeb (400 klienti, 120 zaměstnanci) </a:t>
            </a:r>
            <a:endParaRPr lang="cs-CZ" dirty="0"/>
          </a:p>
          <a:p>
            <a:r>
              <a:rPr lang="cs-CZ" dirty="0"/>
              <a:t>Závěry </a:t>
            </a:r>
          </a:p>
          <a:p>
            <a:r>
              <a:rPr lang="cs-CZ" dirty="0"/>
              <a:t>Perspektivy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61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239000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Kdy vyšetřovat protilátky </a:t>
            </a:r>
            <a:r>
              <a:rPr lang="cs-CZ" sz="4000" b="1" dirty="0" err="1" smtClean="0">
                <a:solidFill>
                  <a:srgbClr val="C00000"/>
                </a:solidFill>
              </a:rPr>
              <a:t>Ig</a:t>
            </a:r>
            <a:r>
              <a:rPr lang="cs-CZ" sz="4000" b="1" dirty="0" smtClean="0">
                <a:solidFill>
                  <a:srgbClr val="C00000"/>
                </a:solidFill>
              </a:rPr>
              <a:t> G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cs-CZ" sz="2800" i="1" dirty="0" smtClean="0">
                <a:solidFill>
                  <a:srgbClr val="C00000"/>
                </a:solidFill>
              </a:rPr>
              <a:t>Nelze použít pro diagnostiku akutního onemocnění !</a:t>
            </a:r>
          </a:p>
          <a:p>
            <a:r>
              <a:rPr lang="cs-CZ" sz="2800" dirty="0" smtClean="0"/>
              <a:t>Průkaz setkání se s infekcí </a:t>
            </a:r>
            <a:r>
              <a:rPr lang="cs-CZ" sz="2800" dirty="0" err="1" smtClean="0"/>
              <a:t>covid</a:t>
            </a:r>
            <a:r>
              <a:rPr lang="cs-CZ" sz="2800" dirty="0" smtClean="0"/>
              <a:t>- 19</a:t>
            </a:r>
          </a:p>
          <a:p>
            <a:r>
              <a:rPr lang="cs-CZ" sz="2800" dirty="0" smtClean="0"/>
              <a:t>Průkaz  protilátkové odpovědi organizmu na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nfekci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čkování</a:t>
            </a:r>
          </a:p>
          <a:p>
            <a:r>
              <a:rPr lang="cs-CZ" sz="2800" dirty="0" smtClean="0"/>
              <a:t>Snížená </a:t>
            </a:r>
            <a:r>
              <a:rPr lang="cs-CZ" sz="2800" dirty="0" err="1" smtClean="0"/>
              <a:t>imunoreaktivita</a:t>
            </a:r>
            <a:r>
              <a:rPr lang="cs-CZ" sz="2800" dirty="0" smtClean="0"/>
              <a:t> organizmu </a:t>
            </a:r>
            <a:r>
              <a:rPr lang="cs-CZ" dirty="0" smtClean="0"/>
              <a:t>?</a:t>
            </a:r>
          </a:p>
          <a:p>
            <a:r>
              <a:rPr lang="cs-CZ" sz="2800" i="1" dirty="0" smtClean="0">
                <a:solidFill>
                  <a:srgbClr val="C00000"/>
                </a:solidFill>
              </a:rPr>
              <a:t>Ne pro rozhodování, zda a kdy se očkovat </a:t>
            </a:r>
          </a:p>
          <a:p>
            <a:r>
              <a:rPr lang="cs-CZ" sz="2800" i="1" dirty="0" err="1" smtClean="0">
                <a:solidFill>
                  <a:srgbClr val="C00000"/>
                </a:solidFill>
              </a:rPr>
              <a:t>Covid</a:t>
            </a:r>
            <a:r>
              <a:rPr lang="cs-CZ" sz="2800" i="1" dirty="0" smtClean="0">
                <a:solidFill>
                  <a:srgbClr val="C00000"/>
                </a:solidFill>
              </a:rPr>
              <a:t> pas problematické ( Island , Rakousko)</a:t>
            </a:r>
          </a:p>
          <a:p>
            <a:pPr lvl="1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799" y="381000"/>
            <a:ext cx="6400801" cy="1295400"/>
          </a:xfrm>
        </p:spPr>
        <p:txBody>
          <a:bodyPr/>
          <a:lstStyle/>
          <a:p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>
                <a:solidFill>
                  <a:srgbClr val="C00000"/>
                </a:solidFill>
              </a:rPr>
              <a:t>Imunologické testy na protilátky SARS-CoV-2</a:t>
            </a:r>
            <a:r>
              <a:rPr lang="cs-CZ" sz="3600" b="1" dirty="0">
                <a:solidFill>
                  <a:srgbClr val="FF0000"/>
                </a:solidFill>
              </a:rPr>
              <a:t/>
            </a:r>
            <a:br>
              <a:rPr lang="cs-CZ" sz="3600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/>
            </a:r>
            <a:br>
              <a:rPr lang="cs-CZ" sz="3600" b="1" dirty="0">
                <a:solidFill>
                  <a:srgbClr val="FF0000"/>
                </a:solidFill>
              </a:rPr>
            </a:br>
            <a:endParaRPr lang="cs-CZ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426680"/>
              </p:ext>
            </p:extLst>
          </p:nvPr>
        </p:nvGraphicFramePr>
        <p:xfrm>
          <a:off x="76200" y="2286000"/>
          <a:ext cx="8991598" cy="380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4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3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dirty="0" smtClean="0">
                          <a:effectLst/>
                        </a:rPr>
                        <a:t>Výrobce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Metoda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Použitý antigen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Vyhodnocení výsledků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Výrobce</a:t>
                      </a:r>
                      <a:br>
                        <a:rPr lang="cs-CZ" dirty="0">
                          <a:effectLst/>
                        </a:rPr>
                      </a:br>
                      <a:r>
                        <a:rPr lang="cs-CZ" dirty="0">
                          <a:effectLst/>
                        </a:rPr>
                        <a:t>Katalogové číslo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Negativní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Šedá zóna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Pozitivní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Abbott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&lt;1,4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≥1,4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6R86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Diasorin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 / 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&lt;12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12–15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311450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Celkový Ig 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09 203 095 190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833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Beckman Coulter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CLIA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 RBD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0,8–1,0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≥1,0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solidFill>
                            <a:srgbClr val="2F4A8B"/>
                          </a:solidFill>
                          <a:effectLst/>
                          <a:hlinkClick r:id="rId2"/>
                        </a:rPr>
                        <a:t>C58961</a:t>
                      </a:r>
                      <a:endParaRPr lang="cs-CZ" sz="1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833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Euroimmun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ELISA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IgG anti-S1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&lt;0,8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0,8–1,1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≥1,1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EI 2606-9601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59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1" y="152400"/>
            <a:ext cx="6553200" cy="1295400"/>
          </a:xfrm>
        </p:spPr>
        <p:txBody>
          <a:bodyPr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>
                <a:solidFill>
                  <a:srgbClr val="C00000"/>
                </a:solidFill>
              </a:rPr>
              <a:t>Souhrn výsledků použitých metod pro stanovení IgG protilátek </a:t>
            </a:r>
            <a:r>
              <a:rPr lang="cs-CZ" sz="3200" b="1" dirty="0" smtClean="0">
                <a:solidFill>
                  <a:srgbClr val="C00000"/>
                </a:solidFill>
              </a:rPr>
              <a:t>(n = 149)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750536"/>
              </p:ext>
            </p:extLst>
          </p:nvPr>
        </p:nvGraphicFramePr>
        <p:xfrm>
          <a:off x="457200" y="2362202"/>
          <a:ext cx="8229599" cy="3352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0393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Výrobce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i="1">
                          <a:effectLst/>
                        </a:rPr>
                        <a:t>n</a:t>
                      </a:r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Medián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Minimální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Maximum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Dolní kvartil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Horní kvartil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81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Abbott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2,66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4,91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81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Diasorin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66,50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5,54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34,5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81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73,45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31,8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81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Beckman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40,2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5,47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81"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Euroimmun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2,46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8,61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2,46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4,54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858000" cy="990600"/>
          </a:xfrm>
        </p:spPr>
        <p:txBody>
          <a:bodyPr/>
          <a:lstStyle/>
          <a:p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>
                <a:solidFill>
                  <a:srgbClr val="C00000"/>
                </a:solidFill>
              </a:rPr>
              <a:t>Korelace testů pro stanovení protilátek IgG proti SARS-CoV-2 a jejich korelace s testem neutralizace viru (VNT)</a:t>
            </a:r>
            <a:br>
              <a:rPr lang="cs-CZ" sz="2800" b="1" dirty="0">
                <a:solidFill>
                  <a:srgbClr val="C00000"/>
                </a:solidFill>
              </a:rPr>
            </a:br>
            <a:r>
              <a:rPr lang="cs-CZ" sz="2800" dirty="0">
                <a:solidFill>
                  <a:srgbClr val="FF0000"/>
                </a:solidFill>
              </a:rPr>
              <a:t/>
            </a:r>
            <a:br>
              <a:rPr lang="cs-CZ" sz="2800" dirty="0">
                <a:solidFill>
                  <a:srgbClr val="FF0000"/>
                </a:solidFill>
              </a:rPr>
            </a:br>
            <a:endParaRPr lang="cs-CZ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090099"/>
              </p:ext>
            </p:extLst>
          </p:nvPr>
        </p:nvGraphicFramePr>
        <p:xfrm>
          <a:off x="457200" y="2286000"/>
          <a:ext cx="7772400" cy="305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61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Diasorin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Beckman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Euroimmun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VNT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Abott</a:t>
                      </a:r>
                      <a:endParaRPr lang="cs-CZ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Diasorin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0,84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Roche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0,38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Beckman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0,73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 err="1">
                          <a:effectLst/>
                        </a:rPr>
                        <a:t>Euroimmun</a:t>
                      </a:r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0,63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154">
                <a:tc>
                  <a:txBody>
                    <a:bodyPr/>
                    <a:lstStyle/>
                    <a:p>
                      <a:pPr algn="ctr" fontAlgn="ctr"/>
                      <a:r>
                        <a:rPr lang="cs-CZ" dirty="0">
                          <a:effectLst/>
                        </a:rPr>
                        <a:t>VNT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7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543800" cy="114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C00000"/>
                </a:solidFill>
              </a:rPr>
              <a:t>Hladiny protilátek </a:t>
            </a:r>
            <a:r>
              <a:rPr lang="cs-CZ" sz="3200" b="1" dirty="0" err="1">
                <a:solidFill>
                  <a:srgbClr val="C00000"/>
                </a:solidFill>
              </a:rPr>
              <a:t>IgG</a:t>
            </a:r>
            <a:r>
              <a:rPr lang="cs-CZ" sz="3200" b="1" dirty="0">
                <a:solidFill>
                  <a:srgbClr val="C00000"/>
                </a:solidFill>
              </a:rPr>
              <a:t> po prodělaném</a:t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onemocnění - obecná </a:t>
            </a:r>
            <a:r>
              <a:rPr lang="cs-CZ" sz="3200" b="1" dirty="0" smtClean="0">
                <a:solidFill>
                  <a:srgbClr val="C00000"/>
                </a:solidFill>
              </a:rPr>
              <a:t>populace (110 osob)</a:t>
            </a:r>
            <a:r>
              <a:rPr lang="cs-CZ" sz="3600" b="1" dirty="0">
                <a:solidFill>
                  <a:srgbClr val="C00000"/>
                </a:solidFill>
              </a:rPr>
              <a:t/>
            </a:r>
            <a:br>
              <a:rPr lang="cs-CZ" sz="3600" b="1" dirty="0">
                <a:solidFill>
                  <a:srgbClr val="C00000"/>
                </a:solidFill>
              </a:rPr>
            </a:br>
            <a:r>
              <a:rPr lang="cs-CZ" dirty="0"/>
              <a:t> </a:t>
            </a:r>
          </a:p>
        </p:txBody>
      </p:sp>
      <p:pic>
        <p:nvPicPr>
          <p:cNvPr id="4" name="obrázek 20" descr="The SGPlot Proced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53562"/>
            <a:ext cx="7162800" cy="41659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6200" y="5867400"/>
            <a:ext cx="8458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 0 - 12 měsíců od  </a:t>
            </a:r>
            <a:r>
              <a:rPr lang="cs-CZ" sz="1700" dirty="0"/>
              <a:t>prvního pozitivního PCR testu, </a:t>
            </a:r>
          </a:p>
        </p:txBody>
      </p:sp>
    </p:spTree>
    <p:extLst>
      <p:ext uri="{BB962C8B-B14F-4D97-AF65-F5344CB8AC3E}">
        <p14:creationId xmlns:p14="http://schemas.microsoft.com/office/powerpoint/2010/main" val="186102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7162800" cy="6858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>Hladiny protilátek IgG zaměstnanci FN Plzeň ( n =58) </a:t>
            </a:r>
            <a:r>
              <a:rPr lang="cs-CZ" sz="3200" b="1" dirty="0" smtClean="0">
                <a:solidFill>
                  <a:srgbClr val="C00000"/>
                </a:solidFill>
              </a:rPr>
              <a:t>po </a:t>
            </a:r>
            <a:r>
              <a:rPr lang="cs-CZ" sz="3200" b="1" dirty="0">
                <a:solidFill>
                  <a:srgbClr val="C00000"/>
                </a:solidFill>
              </a:rPr>
              <a:t>očkování </a:t>
            </a:r>
            <a:r>
              <a:rPr lang="cs-CZ" sz="3200" b="1" dirty="0" smtClean="0">
                <a:solidFill>
                  <a:srgbClr val="C00000"/>
                </a:solidFill>
              </a:rPr>
              <a:t>do </a:t>
            </a:r>
            <a:r>
              <a:rPr lang="cs-CZ" sz="3200" b="1" dirty="0">
                <a:solidFill>
                  <a:srgbClr val="C00000"/>
                </a:solidFill>
              </a:rPr>
              <a:t>20. </a:t>
            </a:r>
            <a:r>
              <a:rPr lang="cs-CZ" sz="3200" b="1" dirty="0" smtClean="0">
                <a:solidFill>
                  <a:srgbClr val="C00000"/>
                </a:solidFill>
              </a:rPr>
              <a:t>týdne </a:t>
            </a:r>
            <a:r>
              <a:rPr lang="cs-CZ" sz="3200" dirty="0" smtClean="0">
                <a:solidFill>
                  <a:srgbClr val="C00000"/>
                </a:solidFill>
              </a:rPr>
              <a:t>(leden až květen 2021) </a:t>
            </a:r>
            <a:r>
              <a:rPr lang="cs-CZ" sz="3200" dirty="0">
                <a:solidFill>
                  <a:srgbClr val="C00000"/>
                </a:solidFill>
              </a:rPr>
              <a:t/>
            </a:r>
            <a:br>
              <a:rPr lang="cs-CZ" sz="3200" dirty="0">
                <a:solidFill>
                  <a:srgbClr val="C00000"/>
                </a:solidFill>
              </a:rPr>
            </a:br>
            <a:endParaRPr lang="cs-CZ" sz="3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The SGPlot Proced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229599" cy="406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61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Ústav sociální péče (ÚSS): </a:t>
            </a:r>
            <a:br>
              <a:rPr lang="cs-CZ" sz="3600" b="1" dirty="0">
                <a:solidFill>
                  <a:srgbClr val="C00000"/>
                </a:solidFill>
              </a:rPr>
            </a:br>
            <a:r>
              <a:rPr lang="cs-CZ" sz="3600" b="1" dirty="0">
                <a:solidFill>
                  <a:srgbClr val="C00000"/>
                </a:solidFill>
              </a:rPr>
              <a:t>charakteristika souboru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954821"/>
              </p:ext>
            </p:extLst>
          </p:nvPr>
        </p:nvGraphicFramePr>
        <p:xfrm>
          <a:off x="2133600" y="3352800"/>
          <a:ext cx="4419600" cy="234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4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ě</a:t>
                      </a:r>
                      <a:r>
                        <a:rPr lang="en-US" sz="24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k</a:t>
                      </a:r>
                      <a:endParaRPr lang="cs-CZ" sz="2400" dirty="0">
                        <a:solidFill>
                          <a:schemeClr val="accent5"/>
                        </a:solidFill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Osob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Pod </a:t>
                      </a: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let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38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9,52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– 59</a:t>
                      </a: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let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102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25,56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4 let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86</a:t>
                      </a:r>
                      <a:endParaRPr lang="cs-CZ" sz="24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21,55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– 89</a:t>
                      </a:r>
                      <a:r>
                        <a:rPr lang="en-US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let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118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29,57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1" kern="1200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Nad 90 let 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cs-CZ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13,78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25349"/>
              </p:ext>
            </p:extLst>
          </p:nvPr>
        </p:nvGraphicFramePr>
        <p:xfrm>
          <a:off x="2971800" y="1810988"/>
          <a:ext cx="3048000" cy="114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Pohlaví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Ženy 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304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76,19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cs-CZ" sz="2400" b="1" kern="1200" dirty="0">
                          <a:solidFill>
                            <a:srgbClr val="0033AA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Muži</a:t>
                      </a: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95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35"/>
                        </a:spcBef>
                        <a:spcAft>
                          <a:spcPts val="335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23,81</a:t>
                      </a:r>
                      <a:endParaRPr lang="cs-CZ" sz="24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42545" marR="42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012908"/>
      </p:ext>
    </p:extLst>
  </p:cSld>
  <p:clrMapOvr>
    <a:masterClrMapping/>
  </p:clrMapOvr>
</p:sld>
</file>

<file path=ppt/theme/theme1.xml><?xml version="1.0" encoding="utf-8"?>
<a:theme xmlns:a="http://schemas.openxmlformats.org/drawingml/2006/main" name="1_FNM">
  <a:themeElements>
    <a:clrScheme name="FNM">
      <a:dk1>
        <a:srgbClr val="002060"/>
      </a:dk1>
      <a:lt1>
        <a:srgbClr val="002060"/>
      </a:lt1>
      <a:dk2>
        <a:srgbClr val="FFFFFF"/>
      </a:dk2>
      <a:lt2>
        <a:srgbClr val="FFFFFF"/>
      </a:lt2>
      <a:accent1>
        <a:srgbClr val="D5E3FF"/>
      </a:accent1>
      <a:accent2>
        <a:srgbClr val="97BAFF"/>
      </a:accent2>
      <a:accent3>
        <a:srgbClr val="2F75FF"/>
      </a:accent3>
      <a:accent4>
        <a:srgbClr val="0042C7"/>
      </a:accent4>
      <a:accent5>
        <a:srgbClr val="002D89"/>
      </a:accent5>
      <a:accent6>
        <a:srgbClr val="002060"/>
      </a:accent6>
      <a:hlink>
        <a:srgbClr val="002060"/>
      </a:hlink>
      <a:folHlink>
        <a:srgbClr val="00206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3939</TotalTime>
  <Words>817</Words>
  <Application>Microsoft Office PowerPoint</Application>
  <PresentationFormat>Předvádění na obrazovce (4:3)</PresentationFormat>
  <Paragraphs>287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Tahoma</vt:lpstr>
      <vt:lpstr>Times New Roman</vt:lpstr>
      <vt:lpstr>Yu Mincho</vt:lpstr>
      <vt:lpstr>1_FNM</vt:lpstr>
      <vt:lpstr> Protilátky IgG proti  SARS-CoV-2: Co o nich víme ? </vt:lpstr>
      <vt:lpstr>     Témata přednášky </vt:lpstr>
      <vt:lpstr>Kdy vyšetřovat protilátky Ig G</vt:lpstr>
      <vt:lpstr>  Imunologické testy na protilátky SARS-CoV-2  </vt:lpstr>
      <vt:lpstr>  Souhrn výsledků použitých metod pro stanovení IgG protilátek (n = 149)  </vt:lpstr>
      <vt:lpstr> Korelace testů pro stanovení protilátek IgG proti SARS-CoV-2 a jejich korelace s testem neutralizace viru (VNT)  </vt:lpstr>
      <vt:lpstr>  Hladiny protilátek IgG po prodělaném onemocnění - obecná populace (110 osob)  </vt:lpstr>
      <vt:lpstr> Hladiny protilátek IgG zaměstnanci FN Plzeň ( n =58) po očkování do 20. týdne (leden až květen 2021)  </vt:lpstr>
      <vt:lpstr>Ústav sociální péče (ÚSS):  charakteristika souboru </vt:lpstr>
      <vt:lpstr>ÚSS po očkování</vt:lpstr>
      <vt:lpstr>Hladiny protilátek IgG u očkovaných klientů ÚSS, kteří   neprodělali X prodělali covid- 19 </vt:lpstr>
      <vt:lpstr>         Hladiny protilátek IgG ÚSS po očkování: závislost na věku  </vt:lpstr>
      <vt:lpstr>       Hladiny protilátek IgG ÚSS po očkování: závislost na typu očkovací látky</vt:lpstr>
      <vt:lpstr>Hladiny protilátek IgG  klienti a zaměstnanci ÚSS</vt:lpstr>
      <vt:lpstr>Závěry</vt:lpstr>
      <vt:lpstr>Perspektivy</vt:lpstr>
      <vt:lpstr>Diagnostics (Basel), 2021 Mar 25;11(4):593,</vt:lpstr>
      <vt:lpstr>Spoluautoři:</vt:lpstr>
      <vt:lpstr>  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Chromogranin A (Pilot study)</dc:title>
  <dc:creator>Topolcan  Ondrej</dc:creator>
  <cp:lastModifiedBy>Bezdekova Magdalena</cp:lastModifiedBy>
  <cp:revision>168</cp:revision>
  <cp:lastPrinted>2015-09-28T15:01:09Z</cp:lastPrinted>
  <dcterms:modified xsi:type="dcterms:W3CDTF">2021-06-08T10:42:31Z</dcterms:modified>
</cp:coreProperties>
</file>