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9" r:id="rId1"/>
  </p:sldMasterIdLst>
  <p:notesMasterIdLst>
    <p:notesMasterId r:id="rId25"/>
  </p:notesMasterIdLst>
  <p:handoutMasterIdLst>
    <p:handoutMasterId r:id="rId26"/>
  </p:handoutMasterIdLst>
  <p:sldIdLst>
    <p:sldId id="500" r:id="rId2"/>
    <p:sldId id="634" r:id="rId3"/>
    <p:sldId id="624" r:id="rId4"/>
    <p:sldId id="623" r:id="rId5"/>
    <p:sldId id="627" r:id="rId6"/>
    <p:sldId id="629" r:id="rId7"/>
    <p:sldId id="633" r:id="rId8"/>
    <p:sldId id="630" r:id="rId9"/>
    <p:sldId id="591" r:id="rId10"/>
    <p:sldId id="593" r:id="rId11"/>
    <p:sldId id="636" r:id="rId12"/>
    <p:sldId id="635" r:id="rId13"/>
    <p:sldId id="610" r:id="rId14"/>
    <p:sldId id="615" r:id="rId15"/>
    <p:sldId id="622" r:id="rId16"/>
    <p:sldId id="609" r:id="rId17"/>
    <p:sldId id="611" r:id="rId18"/>
    <p:sldId id="569" r:id="rId19"/>
    <p:sldId id="618" r:id="rId20"/>
    <p:sldId id="619" r:id="rId21"/>
    <p:sldId id="620" r:id="rId22"/>
    <p:sldId id="621" r:id="rId23"/>
    <p:sldId id="637" r:id="rId24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9"/>
    <a:srgbClr val="DA251C"/>
    <a:srgbClr val="00415A"/>
    <a:srgbClr val="02284F"/>
    <a:srgbClr val="DB231B"/>
    <a:srgbClr val="EB5F0F"/>
    <a:srgbClr val="0069B4"/>
    <a:srgbClr val="F0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8940" autoAdjust="0"/>
  </p:normalViewPr>
  <p:slideViewPr>
    <p:cSldViewPr>
      <p:cViewPr varScale="1">
        <p:scale>
          <a:sx n="127" d="100"/>
          <a:sy n="127" d="100"/>
        </p:scale>
        <p:origin x="1482" y="138"/>
      </p:cViewPr>
      <p:guideLst>
        <p:guide orient="horz" pos="2160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>
      <p:cViewPr varScale="1">
        <p:scale>
          <a:sx n="48" d="100"/>
          <a:sy n="48" d="100"/>
        </p:scale>
        <p:origin x="-2796" y="-68"/>
      </p:cViewPr>
      <p:guideLst>
        <p:guide orient="horz" pos="3131"/>
        <p:guide pos="2145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881042576521681E-2"/>
          <c:y val="3.8109882927561727E-2"/>
          <c:w val="0.79010967857822734"/>
          <c:h val="0.776072177741662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G6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PHI</c:v>
                </c:pt>
                <c:pt idx="1">
                  <c:v>%freePSA</c:v>
                </c:pt>
                <c:pt idx="2">
                  <c:v>proPSA</c:v>
                </c:pt>
                <c:pt idx="3">
                  <c:v>PSA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53</c:v>
                </c:pt>
                <c:pt idx="1">
                  <c:v>10</c:v>
                </c:pt>
                <c:pt idx="2">
                  <c:v>17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74-479E-926B-E5E70AC8D38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G7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PHI</c:v>
                </c:pt>
                <c:pt idx="1">
                  <c:v>%freePSA</c:v>
                </c:pt>
                <c:pt idx="2">
                  <c:v>proPSA</c:v>
                </c:pt>
                <c:pt idx="3">
                  <c:v>PSA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63</c:v>
                </c:pt>
                <c:pt idx="1">
                  <c:v>11</c:v>
                </c:pt>
                <c:pt idx="2">
                  <c:v>19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74-479E-926B-E5E70AC8D38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G8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PHI</c:v>
                </c:pt>
                <c:pt idx="1">
                  <c:v>%freePSA</c:v>
                </c:pt>
                <c:pt idx="2">
                  <c:v>proPSA</c:v>
                </c:pt>
                <c:pt idx="3">
                  <c:v>PSA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85</c:v>
                </c:pt>
                <c:pt idx="1">
                  <c:v>13</c:v>
                </c:pt>
                <c:pt idx="2">
                  <c:v>38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74-479E-926B-E5E70AC8D38E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G9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PHI</c:v>
                </c:pt>
                <c:pt idx="1">
                  <c:v>%freePSA</c:v>
                </c:pt>
                <c:pt idx="2">
                  <c:v>proPSA</c:v>
                </c:pt>
                <c:pt idx="3">
                  <c:v>PSA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117</c:v>
                </c:pt>
                <c:pt idx="1">
                  <c:v>12</c:v>
                </c:pt>
                <c:pt idx="2">
                  <c:v>23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74-479E-926B-E5E70AC8D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994944"/>
        <c:axId val="135009024"/>
        <c:axId val="183679168"/>
      </c:bar3DChart>
      <c:catAx>
        <c:axId val="1349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50" b="1" i="0" baseline="0"/>
            </a:pPr>
            <a:endParaRPr lang="cs-CZ"/>
          </a:p>
        </c:txPr>
        <c:crossAx val="135009024"/>
        <c:crosses val="autoZero"/>
        <c:auto val="1"/>
        <c:lblAlgn val="ctr"/>
        <c:lblOffset val="100"/>
        <c:noMultiLvlLbl val="0"/>
      </c:catAx>
      <c:valAx>
        <c:axId val="13500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994944"/>
        <c:crosses val="autoZero"/>
        <c:crossBetween val="between"/>
      </c:valAx>
      <c:serAx>
        <c:axId val="18367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35009024"/>
        <c:crosses val="autoZero"/>
        <c:tickLblSkip val="1"/>
        <c:tickMarkSkip val="1"/>
      </c:ser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83306176013712552"/>
          <c:y val="0.29956214296742345"/>
          <c:w val="0.15876618994054328"/>
          <c:h val="0.40087553761662148"/>
        </c:manualLayout>
      </c:layout>
      <c:overlay val="0"/>
      <c:txPr>
        <a:bodyPr/>
        <a:lstStyle/>
        <a:p>
          <a:pPr>
            <a:defRPr sz="3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73" cy="4961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18" y="0"/>
            <a:ext cx="2944972" cy="4961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467"/>
            <a:ext cx="2944973" cy="4961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Horizon 2020 - sociteal challenge 1</a:t>
            </a:r>
          </a:p>
        </p:txBody>
      </p:sp>
    </p:spTree>
    <p:extLst>
      <p:ext uri="{BB962C8B-B14F-4D97-AF65-F5344CB8AC3E}">
        <p14:creationId xmlns:p14="http://schemas.microsoft.com/office/powerpoint/2010/main" val="31754216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73" cy="4961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8" y="0"/>
            <a:ext cx="2944972" cy="4961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716027"/>
            <a:ext cx="5438456" cy="44671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467"/>
            <a:ext cx="2944973" cy="4961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Horizon 2020 - sociteal challenge 1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8" y="9430467"/>
            <a:ext cx="2944972" cy="4961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4ABA5E-4C4A-42E0-BD50-3E657ACE8C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53156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321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16872" indent="-275720" defTabSz="931321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02881" indent="-220576" defTabSz="931321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44033" indent="-220576" defTabSz="931321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1985185" indent="-220576" defTabSz="931321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426338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867490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308642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749794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AC384D0B-FE47-48F5-B7D3-4C4100F51DB4}" type="slidenum">
              <a:rPr lang="en-US" sz="1200">
                <a:latin typeface="Arial" pitchFamily="34" charset="0"/>
              </a:rPr>
              <a:pPr/>
              <a:t>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In the serum, the PSA antigen exist in various molecular forms.</a:t>
            </a:r>
          </a:p>
          <a:p>
            <a:pPr eaLnBrk="1" hangingPunct="1"/>
            <a:r>
              <a:rPr lang="en-US" smtClean="0"/>
              <a:t>PSA is complexed with the ACT to prevent damaging proteolytic activity of the PSA enzyme.</a:t>
            </a:r>
          </a:p>
          <a:p>
            <a:pPr eaLnBrk="1" hangingPunct="1"/>
            <a:r>
              <a:rPr lang="en-US" smtClean="0"/>
              <a:t>The non-complexe form of PSA, the freePSA are inactive. There is the proPSA which correspond to a pro from of the PSA molecule with a Pro-peptide blocking the catalytic activity. The BPSA corresponds to a PSA molecules with internal cleavage sites and the intact inactive PSA.</a:t>
            </a:r>
          </a:p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1162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321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16872" indent="-275720" defTabSz="931321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02881" indent="-220576" defTabSz="931321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544033" indent="-220576" defTabSz="931321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1985185" indent="-220576" defTabSz="931321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426338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867490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308642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749794" indent="-220576" defTabSz="93132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0D9497A0-0F89-49B5-AA81-C382BE757DC2}" type="slidenum">
              <a:rPr lang="en-US" sz="1200">
                <a:latin typeface="Arial" pitchFamily="34" charset="0"/>
              </a:rPr>
              <a:pPr/>
              <a:t>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0092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11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181E0-57F8-4ED3-9C64-C4E910DBA78E}" type="datetimeFigureOut">
              <a:rPr lang="cs-CZ" smtClean="0"/>
              <a:pPr>
                <a:defRPr/>
              </a:pPr>
              <a:t>24.05.2021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polcan@fnplzen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5536" y="1772816"/>
            <a:ext cx="84582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rgbClr val="C00000"/>
                </a:solidFill>
              </a:rPr>
              <a:t>PHI v teorii a praxi 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51520" y="3573016"/>
            <a:ext cx="8568184" cy="2422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tx1"/>
                </a:solidFill>
              </a:rPr>
              <a:t>Prof. MUDr. </a:t>
            </a:r>
            <a:r>
              <a:rPr lang="cs-CZ" b="1" dirty="0" smtClean="0">
                <a:solidFill>
                  <a:schemeClr val="tx1"/>
                </a:solidFill>
              </a:rPr>
              <a:t>Ondřej </a:t>
            </a:r>
            <a:r>
              <a:rPr lang="cs-CZ" b="1" dirty="0" smtClean="0">
                <a:solidFill>
                  <a:schemeClr val="tx1"/>
                </a:solidFill>
              </a:rPr>
              <a:t>Topolčan, CSc. </a:t>
            </a:r>
          </a:p>
          <a:p>
            <a:pPr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FN Plzeň a  LFUK Plzeň</a:t>
            </a:r>
          </a:p>
        </p:txBody>
      </p:sp>
    </p:spTree>
    <p:extLst>
      <p:ext uri="{BB962C8B-B14F-4D97-AF65-F5344CB8AC3E}">
        <p14:creationId xmlns:p14="http://schemas.microsoft.com/office/powerpoint/2010/main" val="33713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7200800" cy="288032"/>
          </a:xfrm>
        </p:spPr>
        <p:txBody>
          <a:bodyPr>
            <a:normAutofit fontScale="90000"/>
          </a:bodyPr>
          <a:lstStyle/>
          <a:p>
            <a:r>
              <a:rPr lang="en-US" altLang="cs-CZ" b="1" dirty="0" smtClean="0">
                <a:solidFill>
                  <a:srgbClr val="C00000"/>
                </a:solidFill>
              </a:rPr>
              <a:t>  </a:t>
            </a:r>
            <a:r>
              <a:rPr lang="cs-CZ" altLang="cs-CZ" sz="3100" b="1" dirty="0" smtClean="0">
                <a:solidFill>
                  <a:srgbClr val="C00000"/>
                </a:solidFill>
              </a:rPr>
              <a:t>Lze pomocí biomarkerů predikovat agresivitu nádoru</a:t>
            </a:r>
            <a:r>
              <a:rPr lang="en-US" altLang="cs-CZ" sz="3100" b="1" dirty="0" smtClean="0">
                <a:solidFill>
                  <a:srgbClr val="C00000"/>
                </a:solidFill>
              </a:rPr>
              <a:t>? </a:t>
            </a:r>
            <a:br>
              <a:rPr lang="en-US" altLang="cs-CZ" sz="3100" b="1" dirty="0" smtClean="0">
                <a:solidFill>
                  <a:srgbClr val="C00000"/>
                </a:solidFill>
              </a:rPr>
            </a:br>
            <a:r>
              <a:rPr lang="cs-CZ" altLang="cs-CZ" sz="3100" b="1" dirty="0" smtClean="0">
                <a:solidFill>
                  <a:srgbClr val="C00000"/>
                </a:solidFill>
              </a:rPr>
              <a:t>Biomarkery </a:t>
            </a:r>
            <a:r>
              <a:rPr lang="en-US" altLang="cs-CZ" sz="3100" b="1" dirty="0" smtClean="0">
                <a:solidFill>
                  <a:srgbClr val="C00000"/>
                </a:solidFill>
              </a:rPr>
              <a:t> vs. Gleason score</a:t>
            </a:r>
          </a:p>
        </p:txBody>
      </p:sp>
      <p:graphicFrame>
        <p:nvGraphicFramePr>
          <p:cNvPr id="2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77486"/>
              </p:ext>
            </p:extLst>
          </p:nvPr>
        </p:nvGraphicFramePr>
        <p:xfrm>
          <a:off x="-180975" y="1556792"/>
          <a:ext cx="9324975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91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  <p:pic>
        <p:nvPicPr>
          <p:cNvPr id="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5"/>
          <a:stretch>
            <a:fillRect/>
          </a:stretch>
        </p:blipFill>
        <p:spPr bwMode="auto">
          <a:xfrm>
            <a:off x="2987824" y="1"/>
            <a:ext cx="6156176" cy="287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79512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Algoritmus pro</a:t>
            </a:r>
            <a:r>
              <a:rPr lang="cs-CZ" b="1" dirty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 diagnostiku</a:t>
            </a:r>
            <a:r>
              <a:rPr lang="cs-CZ" dirty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karcinomu </a:t>
            </a:r>
            <a:r>
              <a:rPr lang="cs-CZ" dirty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prostaty </a:t>
            </a:r>
            <a:endParaRPr lang="en-US" dirty="0"/>
          </a:p>
        </p:txBody>
      </p:sp>
      <p:graphicFrame>
        <p:nvGraphicFramePr>
          <p:cNvPr id="9" name="Table 108"/>
          <p:cNvGraphicFramePr/>
          <p:nvPr>
            <p:extLst>
              <p:ext uri="{D42A27DB-BD31-4B8C-83A1-F6EECF244321}">
                <p14:modId xmlns:p14="http://schemas.microsoft.com/office/powerpoint/2010/main" val="1938560036"/>
              </p:ext>
            </p:extLst>
          </p:nvPr>
        </p:nvGraphicFramePr>
        <p:xfrm>
          <a:off x="971601" y="2857213"/>
          <a:ext cx="6552727" cy="3286951"/>
        </p:xfrm>
        <a:graphic>
          <a:graphicData uri="http://schemas.openxmlformats.org/drawingml/2006/table">
            <a:tbl>
              <a:tblPr firstRow="1" firstCol="1" bandRow="1"/>
              <a:tblGrid>
                <a:gridCol w="98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5177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tPSA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</a:t>
                      </a:r>
                      <a:endParaRPr lang="en-US" sz="20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PET/ MR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iops</a:t>
                      </a:r>
                      <a:r>
                        <a:rPr lang="cs-CZ" sz="20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cs-CZ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 biopsie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46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0 - 2</a:t>
                      </a:r>
                      <a:endParaRPr lang="en-US" sz="20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807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2 - 10</a:t>
                      </a:r>
                      <a:endParaRPr lang="en-US" sz="20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6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10 -20</a:t>
                      </a:r>
                      <a:endParaRPr lang="en-US" sz="20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cs-CZ" sz="20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ano/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46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40 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3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         Algoritmus </a:t>
            </a:r>
            <a:r>
              <a:rPr lang="cs-CZ" dirty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pro</a:t>
            </a:r>
            <a:r>
              <a:rPr lang="cs-CZ" b="1" dirty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 volbu léčby </a:t>
            </a:r>
            <a:r>
              <a:rPr lang="cs-CZ" dirty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 karcinomu prostaty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  <p:graphicFrame>
        <p:nvGraphicFramePr>
          <p:cNvPr id="9" name="Table 108"/>
          <p:cNvGraphicFramePr/>
          <p:nvPr>
            <p:extLst>
              <p:ext uri="{D42A27DB-BD31-4B8C-83A1-F6EECF244321}">
                <p14:modId xmlns:p14="http://schemas.microsoft.com/office/powerpoint/2010/main" val="1539970686"/>
              </p:ext>
            </p:extLst>
          </p:nvPr>
        </p:nvGraphicFramePr>
        <p:xfrm>
          <a:off x="179513" y="1600202"/>
          <a:ext cx="8496944" cy="4543963"/>
        </p:xfrm>
        <a:graphic>
          <a:graphicData uri="http://schemas.openxmlformats.org/drawingml/2006/table">
            <a:tbl>
              <a:tblPr firstRow="1" firstCol="1" bandRow="1"/>
              <a:tblGrid>
                <a:gridCol w="109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1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7515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tPSA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Monitorace</a:t>
                      </a:r>
                      <a:endParaRPr lang="en-US" sz="20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Zvolená chirurgická léčba</a:t>
                      </a:r>
                      <a:endParaRPr lang="en-US" sz="20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cs-CZ" sz="20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Onkolologická</a:t>
                      </a:r>
                      <a:r>
                        <a:rPr lang="cs-CZ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léčba  </a:t>
                      </a:r>
                      <a:r>
                        <a:rPr lang="en-US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228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0 - 2</a:t>
                      </a:r>
                      <a:endParaRPr lang="en-US" sz="20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x 2 roky</a:t>
                      </a:r>
                      <a:endParaRPr lang="en-US" sz="20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0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768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2 - </a:t>
                      </a:r>
                      <a:r>
                        <a:rPr lang="cs-CZ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x ročně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996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40&lt; 80 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Nervy šetřící RAPE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228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lang="en-US" sz="20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&gt;80&lt;</a:t>
                      </a:r>
                      <a:r>
                        <a:rPr lang="cs-CZ" sz="20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120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28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120 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r>
                        <a:rPr lang="en-US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i="0"/>
                      </a:pPr>
                      <a:r>
                        <a:rPr lang="cs-CZ" sz="20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en-US" sz="20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429400" cy="792087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Prognóza a PHI ?</a:t>
            </a:r>
            <a:br>
              <a:rPr lang="cs-CZ" sz="3600" b="1" dirty="0" smtClean="0">
                <a:solidFill>
                  <a:srgbClr val="C00000"/>
                </a:solidFill>
              </a:rPr>
            </a:br>
            <a:r>
              <a:rPr lang="cs-CZ" sz="3600" b="1" dirty="0" smtClean="0">
                <a:solidFill>
                  <a:srgbClr val="C00000"/>
                </a:solidFill>
              </a:rPr>
              <a:t>Stejné P</a:t>
            </a:r>
            <a:r>
              <a:rPr lang="en-US" sz="3600" b="1" dirty="0" smtClean="0">
                <a:solidFill>
                  <a:srgbClr val="C00000"/>
                </a:solidFill>
              </a:rPr>
              <a:t>SA</a:t>
            </a:r>
            <a:r>
              <a:rPr lang="cs-CZ" sz="3600" b="1" dirty="0" smtClean="0">
                <a:solidFill>
                  <a:srgbClr val="C00000"/>
                </a:solidFill>
              </a:rPr>
              <a:t>  Různé PHI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6681668"/>
              </p:ext>
            </p:extLst>
          </p:nvPr>
        </p:nvGraphicFramePr>
        <p:xfrm>
          <a:off x="125254" y="1971691"/>
          <a:ext cx="4806787" cy="174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8/2013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2/2014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10/2014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1/2016</a:t>
                      </a:r>
                      <a:endParaRPr lang="cs-CZ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224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PSA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E10019"/>
                          </a:solidFill>
                        </a:rPr>
                        <a:t>18</a:t>
                      </a:r>
                      <a:endParaRPr lang="cs-CZ" sz="1800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E10019"/>
                          </a:solidFill>
                        </a:rPr>
                        <a:t>26</a:t>
                      </a:r>
                      <a:endParaRPr lang="cs-CZ" sz="1800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E10019"/>
                          </a:solidFill>
                        </a:rPr>
                        <a:t>25</a:t>
                      </a:r>
                      <a:endParaRPr lang="cs-CZ" sz="1800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E10019"/>
                          </a:solidFill>
                        </a:rPr>
                        <a:t>24</a:t>
                      </a:r>
                      <a:endParaRPr lang="cs-CZ" sz="1800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24">
                <a:tc>
                  <a:txBody>
                    <a:bodyPr/>
                    <a:lstStyle/>
                    <a:p>
                      <a:r>
                        <a:rPr lang="cs-CZ" sz="1800" b="1" dirty="0" err="1" smtClean="0"/>
                        <a:t>fPSA</a:t>
                      </a:r>
                      <a:r>
                        <a:rPr lang="cs-CZ" sz="1800" b="1" dirty="0" smtClean="0"/>
                        <a:t>/PSA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E10019"/>
                          </a:solidFill>
                        </a:rPr>
                        <a:t> 0,14</a:t>
                      </a:r>
                      <a:endParaRPr lang="cs-CZ" sz="1800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E10019"/>
                          </a:solidFill>
                        </a:rPr>
                        <a:t>0,10</a:t>
                      </a:r>
                      <a:endParaRPr lang="cs-CZ" sz="1800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E10019"/>
                          </a:solidFill>
                        </a:rPr>
                        <a:t>0,10</a:t>
                      </a:r>
                      <a:endParaRPr lang="cs-CZ" sz="1800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24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PHI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36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24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32</a:t>
                      </a:r>
                      <a:endParaRPr lang="cs-CZ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5634337"/>
              </p:ext>
            </p:extLst>
          </p:nvPr>
        </p:nvGraphicFramePr>
        <p:xfrm>
          <a:off x="5652120" y="1988840"/>
          <a:ext cx="2602632" cy="170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4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10/2014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PSA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23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fPSA</a:t>
                      </a:r>
                      <a:r>
                        <a:rPr lang="cs-CZ" b="1" dirty="0" smtClean="0"/>
                        <a:t>/PSA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cs-CZ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PHI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98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95536" y="4077072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3x </a:t>
            </a:r>
            <a:r>
              <a:rPr lang="en-US" sz="2000" dirty="0" err="1" smtClean="0"/>
              <a:t>negativ</a:t>
            </a:r>
            <a:r>
              <a:rPr lang="cs-CZ" sz="2000" dirty="0" smtClean="0"/>
              <a:t>ní </a:t>
            </a:r>
            <a:r>
              <a:rPr lang="en-US" sz="2000" dirty="0" smtClean="0"/>
              <a:t> </a:t>
            </a:r>
            <a:r>
              <a:rPr lang="en-US" sz="2000" dirty="0" err="1" smtClean="0"/>
              <a:t>biops</a:t>
            </a:r>
            <a:r>
              <a:rPr lang="cs-CZ" sz="2000" dirty="0" err="1" smtClean="0"/>
              <a:t>ie</a:t>
            </a:r>
            <a:r>
              <a:rPr lang="cs-CZ" sz="2000" dirty="0" smtClean="0"/>
              <a:t> před 2/2014</a:t>
            </a:r>
          </a:p>
          <a:p>
            <a:r>
              <a:rPr lang="en-US" sz="2000" dirty="0" smtClean="0"/>
              <a:t>MRI </a:t>
            </a:r>
            <a:r>
              <a:rPr lang="en-US" sz="2000" dirty="0" err="1" smtClean="0"/>
              <a:t>negativ</a:t>
            </a:r>
            <a:r>
              <a:rPr lang="cs-CZ" sz="2000" dirty="0" smtClean="0"/>
              <a:t>ní</a:t>
            </a:r>
            <a:endParaRPr lang="en-US" sz="2000" dirty="0" smtClean="0"/>
          </a:p>
          <a:p>
            <a:r>
              <a:rPr lang="cs-CZ" sz="2000" dirty="0" smtClean="0"/>
              <a:t>Objem prostaty</a:t>
            </a:r>
            <a:r>
              <a:rPr lang="en-US" sz="2000" dirty="0" smtClean="0"/>
              <a:t>125 </a:t>
            </a:r>
            <a:r>
              <a:rPr lang="en-US" sz="2000" dirty="0" err="1" smtClean="0"/>
              <a:t>mL</a:t>
            </a:r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55568" y="3841317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Opakovaně </a:t>
            </a:r>
            <a:r>
              <a:rPr lang="cs-CZ" sz="2000" dirty="0" smtClean="0">
                <a:solidFill>
                  <a:srgbClr val="E10019"/>
                </a:solidFill>
              </a:rPr>
              <a:t>zvýšené </a:t>
            </a:r>
            <a:r>
              <a:rPr lang="cs-CZ" sz="2000" dirty="0" smtClean="0"/>
              <a:t>PSA </a:t>
            </a:r>
            <a:endParaRPr lang="cs-CZ" sz="2000" dirty="0" smtClean="0"/>
          </a:p>
          <a:p>
            <a:r>
              <a:rPr lang="cs-CZ" sz="2000" dirty="0" smtClean="0"/>
              <a:t>2x negativní biopsie</a:t>
            </a:r>
          </a:p>
          <a:p>
            <a:r>
              <a:rPr lang="cs-CZ" sz="2000" dirty="0" smtClean="0"/>
              <a:t>Objem prostaty 35 </a:t>
            </a:r>
            <a:r>
              <a:rPr lang="cs-CZ" sz="2000" dirty="0" err="1" smtClean="0"/>
              <a:t>mL</a:t>
            </a:r>
            <a:endParaRPr lang="cs-CZ" sz="2000" dirty="0" smtClean="0"/>
          </a:p>
          <a:p>
            <a:r>
              <a:rPr lang="cs-CZ" sz="2000" dirty="0" smtClean="0">
                <a:solidFill>
                  <a:schemeClr val="bg1"/>
                </a:solidFill>
              </a:rPr>
              <a:t>MRI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>
                <a:solidFill>
                  <a:srgbClr val="E10019"/>
                </a:solidFill>
              </a:rPr>
              <a:t>pozitivní</a:t>
            </a:r>
          </a:p>
          <a:p>
            <a:r>
              <a:rPr lang="cs-CZ" sz="2000" dirty="0" smtClean="0"/>
              <a:t>Biopsie </a:t>
            </a:r>
            <a:r>
              <a:rPr lang="cs-CZ" sz="2000" dirty="0" err="1" smtClean="0">
                <a:solidFill>
                  <a:srgbClr val="E10019"/>
                </a:solidFill>
              </a:rPr>
              <a:t>Gleason</a:t>
            </a:r>
            <a:r>
              <a:rPr lang="cs-CZ" sz="2000" dirty="0" smtClean="0">
                <a:solidFill>
                  <a:srgbClr val="E10019"/>
                </a:solidFill>
              </a:rPr>
              <a:t> 7</a:t>
            </a:r>
          </a:p>
          <a:p>
            <a:r>
              <a:rPr lang="cs-CZ" sz="2000" dirty="0" smtClean="0"/>
              <a:t>Operační </a:t>
            </a:r>
            <a:r>
              <a:rPr lang="cs-CZ" sz="2000" dirty="0" err="1" smtClean="0">
                <a:solidFill>
                  <a:srgbClr val="E10019"/>
                </a:solidFill>
              </a:rPr>
              <a:t>Gleason</a:t>
            </a:r>
            <a:r>
              <a:rPr lang="cs-CZ" sz="2000" dirty="0" smtClean="0">
                <a:solidFill>
                  <a:srgbClr val="E10019"/>
                </a:solidFill>
              </a:rPr>
              <a:t> 9</a:t>
            </a:r>
            <a:endParaRPr lang="cs-CZ" sz="2000" dirty="0">
              <a:solidFill>
                <a:srgbClr val="E1001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47664" y="1412776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Patient 1</a:t>
            </a:r>
            <a:endParaRPr lang="en-US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28184" y="1484784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Patient 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55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29400" cy="93610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Stejné 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cs-CZ" b="1" dirty="0" smtClean="0">
                <a:solidFill>
                  <a:srgbClr val="C00000"/>
                </a:solidFill>
              </a:rPr>
              <a:t>SA </a:t>
            </a:r>
            <a:r>
              <a:rPr lang="cs-CZ" b="1" dirty="0" smtClean="0">
                <a:solidFill>
                  <a:srgbClr val="C00000"/>
                </a:solidFill>
              </a:rPr>
              <a:t>a jiné PHI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jiná </a:t>
            </a:r>
            <a:r>
              <a:rPr lang="en-US" b="1" dirty="0" err="1" smtClean="0">
                <a:solidFill>
                  <a:srgbClr val="C00000"/>
                </a:solidFill>
              </a:rPr>
              <a:t>progn</a:t>
            </a:r>
            <a:r>
              <a:rPr lang="cs-CZ" b="1" dirty="0" err="1" smtClean="0">
                <a:solidFill>
                  <a:srgbClr val="C00000"/>
                </a:solidFill>
              </a:rPr>
              <a:t>óza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0027557"/>
              </p:ext>
            </p:extLst>
          </p:nvPr>
        </p:nvGraphicFramePr>
        <p:xfrm>
          <a:off x="323528" y="2132856"/>
          <a:ext cx="2304256" cy="218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11/2016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2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PSA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E10019"/>
                          </a:solidFill>
                        </a:rPr>
                        <a:t>83</a:t>
                      </a:r>
                      <a:endParaRPr lang="cs-CZ" sz="1800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24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fPSA</a:t>
                      </a:r>
                      <a:r>
                        <a:rPr lang="cs-CZ" b="1" dirty="0" smtClean="0"/>
                        <a:t>/PSA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E10019"/>
                          </a:solidFill>
                        </a:rPr>
                        <a:t>0,08</a:t>
                      </a:r>
                      <a:endParaRPr lang="cs-CZ" sz="1800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pro-2- PSA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88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2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PHI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E10019"/>
                          </a:solidFill>
                        </a:rPr>
                        <a:t>238</a:t>
                      </a:r>
                      <a:endParaRPr lang="cs-CZ" sz="1800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1641111"/>
              </p:ext>
            </p:extLst>
          </p:nvPr>
        </p:nvGraphicFramePr>
        <p:xfrm>
          <a:off x="5076056" y="2204866"/>
          <a:ext cx="3610744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10/2014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PSA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83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err="1" smtClean="0"/>
                        <a:t>fPSA</a:t>
                      </a:r>
                      <a:r>
                        <a:rPr lang="cs-CZ" b="1" dirty="0" smtClean="0"/>
                        <a:t>/PSA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dirty="0" smtClean="0"/>
                        <a:t>22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pro-2- PSA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PHI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11560" y="4293096"/>
            <a:ext cx="27029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3x negativní biopsie</a:t>
            </a:r>
          </a:p>
          <a:p>
            <a:r>
              <a:rPr lang="cs-CZ" sz="2000" dirty="0" smtClean="0"/>
              <a:t>MRI negativní</a:t>
            </a:r>
          </a:p>
          <a:p>
            <a:r>
              <a:rPr lang="cs-CZ" sz="2000" dirty="0" smtClean="0"/>
              <a:t>Objem prostaty 75 </a:t>
            </a:r>
            <a:r>
              <a:rPr lang="cs-CZ" sz="2000" dirty="0" err="1" smtClean="0"/>
              <a:t>mL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48064" y="4645585"/>
            <a:ext cx="2845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2x negativní biopsie</a:t>
            </a:r>
          </a:p>
          <a:p>
            <a:r>
              <a:rPr lang="cs-CZ" sz="2000" dirty="0" smtClean="0"/>
              <a:t>MRI negativní</a:t>
            </a:r>
          </a:p>
          <a:p>
            <a:r>
              <a:rPr lang="cs-CZ" sz="2000" dirty="0" smtClean="0"/>
              <a:t>Objem prostaty 145 </a:t>
            </a:r>
            <a:r>
              <a:rPr lang="cs-CZ" sz="2000" dirty="0" err="1" smtClean="0"/>
              <a:t>mL</a:t>
            </a:r>
            <a:endParaRPr lang="cs-CZ" sz="20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547664" y="1484784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mtClean="0"/>
              <a:t>Pacient 1</a:t>
            </a:r>
            <a:endParaRPr lang="cs-CZ" sz="2000" b="1"/>
          </a:p>
        </p:txBody>
      </p:sp>
      <p:sp>
        <p:nvSpPr>
          <p:cNvPr id="10" name="TextovéPole 9"/>
          <p:cNvSpPr txBox="1"/>
          <p:nvPr/>
        </p:nvSpPr>
        <p:spPr>
          <a:xfrm>
            <a:off x="5868144" y="1484784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mtClean="0"/>
              <a:t>Pacient 2</a:t>
            </a:r>
            <a:endParaRPr lang="cs-CZ" sz="2000" b="1"/>
          </a:p>
        </p:txBody>
      </p:sp>
    </p:spTree>
    <p:extLst>
      <p:ext uri="{BB962C8B-B14F-4D97-AF65-F5344CB8AC3E}">
        <p14:creationId xmlns:p14="http://schemas.microsoft.com/office/powerpoint/2010/main" val="8728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cs-CZ" dirty="0" err="1" smtClean="0">
                <a:solidFill>
                  <a:srgbClr val="E10019"/>
                </a:solidFill>
              </a:rPr>
              <a:t>tPSA</a:t>
            </a:r>
            <a:r>
              <a:rPr lang="cs-CZ" dirty="0" smtClean="0">
                <a:solidFill>
                  <a:srgbClr val="E10019"/>
                </a:solidFill>
              </a:rPr>
              <a:t> &lt; 10</a:t>
            </a:r>
            <a:endParaRPr lang="cs-CZ" dirty="0">
              <a:solidFill>
                <a:srgbClr val="E10019"/>
              </a:solidFill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9516075"/>
              </p:ext>
            </p:extLst>
          </p:nvPr>
        </p:nvGraphicFramePr>
        <p:xfrm>
          <a:off x="251520" y="1591072"/>
          <a:ext cx="3742494" cy="397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64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PSA</a:t>
                      </a:r>
                      <a:endParaRPr lang="cs-CZ" sz="2000" dirty="0"/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fPSA</a:t>
                      </a:r>
                      <a:r>
                        <a:rPr lang="cs-CZ" sz="2000" dirty="0" smtClean="0"/>
                        <a:t>/PSA</a:t>
                      </a:r>
                      <a:endParaRPr lang="cs-CZ" sz="2000" dirty="0"/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PHI</a:t>
                      </a:r>
                      <a:endParaRPr lang="cs-CZ" sz="2000" dirty="0"/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Biopsie</a:t>
                      </a:r>
                      <a:endParaRPr lang="cs-CZ" sz="2000" dirty="0"/>
                    </a:p>
                  </a:txBody>
                  <a:tcPr marL="101627" marR="1016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0" i="0" u="none" strike="noStrike" dirty="0" smtClean="0">
                          <a:solidFill>
                            <a:srgbClr val="E1001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cs-CZ" sz="2000" b="0" i="0" u="none" strike="noStrike" dirty="0">
                        <a:solidFill>
                          <a:srgbClr val="E1001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86" marR="10586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86" marR="10586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86" marR="10586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2000" b="0" i="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86" marR="10586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  <a:endParaRPr lang="cs-CZ" sz="2000" b="0" i="0" u="none" strike="noStrike" dirty="0">
                        <a:solidFill>
                          <a:srgbClr val="E1001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86" marR="1058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  <a:endParaRPr lang="cs-CZ" sz="2000" b="0" i="0" u="none" strike="noStrike" dirty="0">
                        <a:solidFill>
                          <a:srgbClr val="E1001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86" marR="1058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cs-CZ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86" marR="1058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0586" marR="10586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9,9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0,19</a:t>
                      </a:r>
                      <a:endParaRPr lang="cs-CZ" sz="2000" dirty="0"/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27" marR="1016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4,9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0,15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27" marR="1016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6,9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0,15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27" marR="1016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7,8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0,15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27" marR="1016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5,9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0,16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27" marR="1016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7,6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0,16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27" marR="1016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8,6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0,28</a:t>
                      </a:r>
                      <a:endParaRPr lang="cs-CZ" sz="2000" dirty="0"/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1627" marR="1016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Zástupný symbol pro obsah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5225470"/>
              </p:ext>
            </p:extLst>
          </p:nvPr>
        </p:nvGraphicFramePr>
        <p:xfrm>
          <a:off x="4860032" y="1493454"/>
          <a:ext cx="4104456" cy="428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37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PSA</a:t>
                      </a:r>
                      <a:endParaRPr lang="cs-CZ" sz="2000" dirty="0"/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 smtClean="0"/>
                        <a:t>fPSA</a:t>
                      </a:r>
                      <a:r>
                        <a:rPr lang="cs-CZ" sz="2000" dirty="0" smtClean="0"/>
                        <a:t>/PSA</a:t>
                      </a:r>
                      <a:endParaRPr lang="cs-CZ" sz="2000" dirty="0"/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PHI</a:t>
                      </a:r>
                      <a:endParaRPr lang="cs-CZ" sz="2000" dirty="0"/>
                    </a:p>
                  </a:txBody>
                  <a:tcPr marL="101627" marR="101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Biopsie</a:t>
                      </a:r>
                      <a:endParaRPr lang="cs-CZ" sz="2000" dirty="0"/>
                    </a:p>
                  </a:txBody>
                  <a:tcPr marL="101627" marR="1016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  <a:endParaRPr lang="cs-CZ" sz="2000" b="0" i="0" u="none" strike="noStrike" dirty="0">
                        <a:solidFill>
                          <a:srgbClr val="E1001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cs-CZ" sz="2000" b="0" i="0" u="none" strike="noStrike" dirty="0">
                        <a:solidFill>
                          <a:srgbClr val="E1001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G9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  <a:endParaRPr lang="cs-CZ" sz="2000" b="0" i="0" u="none" strike="noStrike" dirty="0">
                        <a:solidFill>
                          <a:srgbClr val="E1001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G9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5,05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  <a:endParaRPr lang="cs-CZ" sz="2000" b="0" i="0" u="none" strike="noStrike" dirty="0">
                        <a:solidFill>
                          <a:srgbClr val="E1001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  <a:endParaRPr lang="cs-CZ" sz="2000" b="0" i="0" u="none" strike="noStrike" dirty="0">
                        <a:solidFill>
                          <a:srgbClr val="E1001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G8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8,52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0,13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104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G8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  <a:endParaRPr lang="cs-CZ" sz="2000" b="0" i="0" u="none" strike="noStrike" dirty="0">
                        <a:solidFill>
                          <a:srgbClr val="E1001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cs-CZ" sz="2000" b="0" i="0" u="none" strike="noStrike" dirty="0">
                        <a:solidFill>
                          <a:srgbClr val="E1001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E10019"/>
                          </a:solidFill>
                          <a:effectLst/>
                          <a:latin typeface="Calibri" panose="020F0502020204030204" pitchFamily="34" charset="0"/>
                        </a:rPr>
                        <a:t>G8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3,3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0,21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rgbClr val="E10019"/>
                          </a:solidFill>
                        </a:rPr>
                        <a:t>85</a:t>
                      </a:r>
                      <a:endParaRPr lang="cs-CZ" sz="2000" b="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rgbClr val="E10019"/>
                          </a:solidFill>
                        </a:rPr>
                        <a:t>G7</a:t>
                      </a:r>
                      <a:endParaRPr lang="cs-CZ" sz="2000" b="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4,1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rgbClr val="E10019"/>
                          </a:solidFill>
                        </a:rPr>
                        <a:t>0,20</a:t>
                      </a:r>
                      <a:endParaRPr lang="cs-CZ" sz="2000" b="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rgbClr val="E10019"/>
                          </a:solidFill>
                        </a:rPr>
                        <a:t>79</a:t>
                      </a:r>
                      <a:endParaRPr lang="cs-CZ" sz="2000" b="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rgbClr val="E10019"/>
                          </a:solidFill>
                        </a:rPr>
                        <a:t>G7</a:t>
                      </a:r>
                      <a:endParaRPr lang="cs-CZ" sz="2000" b="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rgbClr val="E10019"/>
                          </a:solidFill>
                        </a:rPr>
                        <a:t>6,6</a:t>
                      </a:r>
                      <a:endParaRPr lang="cs-CZ" sz="2000" b="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rgbClr val="E10019"/>
                          </a:solidFill>
                        </a:rPr>
                        <a:t>0,18</a:t>
                      </a:r>
                      <a:endParaRPr lang="cs-CZ" sz="2000" b="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rgbClr val="E10019"/>
                          </a:solidFill>
                        </a:rPr>
                        <a:t>96</a:t>
                      </a:r>
                      <a:endParaRPr lang="cs-CZ" sz="2000" b="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rgbClr val="E10019"/>
                          </a:solidFill>
                        </a:rPr>
                        <a:t>G8</a:t>
                      </a:r>
                      <a:endParaRPr lang="cs-CZ" sz="2000" b="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3,9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/>
                        <a:t>0,23</a:t>
                      </a:r>
                      <a:endParaRPr lang="cs-CZ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rgbClr val="E10019"/>
                          </a:solidFill>
                        </a:rPr>
                        <a:t>85</a:t>
                      </a:r>
                      <a:endParaRPr lang="cs-CZ" sz="2000" b="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rgbClr val="E10019"/>
                          </a:solidFill>
                        </a:rPr>
                        <a:t>G8</a:t>
                      </a:r>
                      <a:endParaRPr lang="cs-CZ" sz="2000" b="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8,2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0,12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85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E10019"/>
                          </a:solidFill>
                        </a:rPr>
                        <a:t>G 7</a:t>
                      </a:r>
                      <a:endParaRPr lang="cs-CZ" sz="2000" dirty="0">
                        <a:solidFill>
                          <a:srgbClr val="E1001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51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7360" y="404664"/>
            <a:ext cx="6923112" cy="1224136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Dynamické monitorování PHI</a:t>
            </a:r>
            <a:br>
              <a:rPr lang="cs-CZ" sz="4000" b="1" dirty="0" smtClean="0">
                <a:solidFill>
                  <a:srgbClr val="C00000"/>
                </a:solidFill>
              </a:rPr>
            </a:br>
            <a:endParaRPr lang="cs-CZ" sz="40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510589"/>
              </p:ext>
            </p:extLst>
          </p:nvPr>
        </p:nvGraphicFramePr>
        <p:xfrm>
          <a:off x="251520" y="3789040"/>
          <a:ext cx="878497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49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49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2016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PSA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5,6</a:t>
                      </a:r>
                      <a:endParaRPr lang="cs-CZ" b="0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8,8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9,4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9,2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6,8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7,7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freePSA</a:t>
                      </a:r>
                      <a:r>
                        <a:rPr lang="cs-CZ" dirty="0" smtClean="0"/>
                        <a:t>/PSA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0,17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0,17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0,17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E10019"/>
                          </a:solidFill>
                        </a:rPr>
                        <a:t>0,17</a:t>
                      </a:r>
                      <a:endParaRPr lang="cs-CZ" b="1" dirty="0">
                        <a:solidFill>
                          <a:srgbClr val="E1001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0,22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proPSA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15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19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19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16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15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PHI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29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27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35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37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25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95536" y="1628800"/>
            <a:ext cx="55948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64 </a:t>
            </a:r>
            <a:r>
              <a:rPr lang="cs-CZ" sz="2400" dirty="0" smtClean="0"/>
              <a:t>let</a:t>
            </a:r>
            <a:endParaRPr lang="cs-CZ" sz="2400" dirty="0" smtClean="0"/>
          </a:p>
          <a:p>
            <a:r>
              <a:rPr lang="cs-CZ" sz="2400" dirty="0" smtClean="0"/>
              <a:t>Negativní biopsie (2010), negativní MRI</a:t>
            </a:r>
            <a:br>
              <a:rPr lang="cs-CZ" sz="2400" dirty="0" smtClean="0"/>
            </a:br>
            <a:r>
              <a:rPr lang="cs-CZ" sz="2400" dirty="0" smtClean="0"/>
              <a:t>Per rektum normální nález. </a:t>
            </a:r>
            <a:br>
              <a:rPr lang="cs-CZ" sz="2400" dirty="0" smtClean="0"/>
            </a:br>
            <a:r>
              <a:rPr lang="cs-CZ" sz="2400" dirty="0" smtClean="0"/>
              <a:t>Objem prostaty 87 </a:t>
            </a:r>
            <a:r>
              <a:rPr lang="cs-CZ" sz="2400" dirty="0" err="1" smtClean="0"/>
              <a:t>mL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258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366"/>
            <a:ext cx="6429400" cy="93610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Dynamické monitorování </a:t>
            </a:r>
            <a:r>
              <a:rPr lang="en-US" b="1" dirty="0" smtClean="0">
                <a:solidFill>
                  <a:srgbClr val="C00000"/>
                </a:solidFill>
              </a:rPr>
              <a:t>PHI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0049539"/>
              </p:ext>
            </p:extLst>
          </p:nvPr>
        </p:nvGraphicFramePr>
        <p:xfrm>
          <a:off x="1691680" y="1844824"/>
          <a:ext cx="5112568" cy="174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7/2012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2/2013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1/2014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1/2016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2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PSA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8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9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5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9</a:t>
                      </a:r>
                      <a:endParaRPr lang="cs-CZ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/>
                        <a:t>fPSA</a:t>
                      </a:r>
                      <a:r>
                        <a:rPr lang="cs-CZ" sz="1800" dirty="0" smtClean="0"/>
                        <a:t>/PSA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0,14</a:t>
                      </a:r>
                      <a:endParaRPr lang="cs-CZ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0,10</a:t>
                      </a:r>
                      <a:endParaRPr lang="cs-CZ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0,10</a:t>
                      </a:r>
                      <a:endParaRPr lang="cs-CZ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PHI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26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24</a:t>
                      </a:r>
                      <a:endParaRPr lang="cs-CZ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/>
                        <a:t>22</a:t>
                      </a:r>
                      <a:endParaRPr lang="cs-CZ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11560" y="4293096"/>
            <a:ext cx="2775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mtClean="0"/>
              <a:t>3x negativní biopsie</a:t>
            </a:r>
          </a:p>
          <a:p>
            <a:r>
              <a:rPr lang="cs-CZ" sz="2000" smtClean="0"/>
              <a:t>MRI negativní</a:t>
            </a:r>
          </a:p>
          <a:p>
            <a:r>
              <a:rPr lang="cs-CZ" sz="2000" smtClean="0"/>
              <a:t>Objem prostaty125 mL</a:t>
            </a:r>
          </a:p>
          <a:p>
            <a:r>
              <a:rPr lang="cs-CZ" sz="2000" b="1" smtClean="0"/>
              <a:t>PHI </a:t>
            </a:r>
            <a:endParaRPr lang="cs-CZ" sz="2000" b="1"/>
          </a:p>
        </p:txBody>
      </p:sp>
    </p:spTree>
    <p:extLst>
      <p:ext uri="{BB962C8B-B14F-4D97-AF65-F5344CB8AC3E}">
        <p14:creationId xmlns:p14="http://schemas.microsoft.com/office/powerpoint/2010/main" val="9427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344816" cy="1138138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Závěr  </a:t>
            </a:r>
            <a:r>
              <a:rPr lang="cs-CZ" sz="3600" dirty="0" smtClean="0">
                <a:solidFill>
                  <a:srgbClr val="C00000"/>
                </a:solidFill>
              </a:rPr>
              <a:t/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b="1" dirty="0" smtClean="0">
                <a:solidFill>
                  <a:srgbClr val="C00000"/>
                </a:solidFill>
              </a:rPr>
              <a:t>Benefit pro pacienta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467544" y="1592687"/>
            <a:ext cx="4041775" cy="639762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611560" y="1844824"/>
            <a:ext cx="8218239" cy="352839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Časná diagnostika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Redukce </a:t>
            </a:r>
            <a:r>
              <a:rPr lang="cs-CZ" dirty="0" smtClean="0">
                <a:solidFill>
                  <a:srgbClr val="00415A"/>
                </a:solidFill>
              </a:rPr>
              <a:t>biopsií 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415A"/>
                </a:solidFill>
              </a:rPr>
              <a:t>Optimalizace provádění zobrazovacích technik 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00415A"/>
                </a:solidFill>
              </a:rPr>
              <a:t>Možnost stanovení prognózy a optimalizace dalšího léčebného postupu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Optimalizace  </a:t>
            </a:r>
            <a:r>
              <a:rPr lang="cs-CZ" dirty="0" err="1" smtClean="0"/>
              <a:t>follow</a:t>
            </a:r>
            <a:r>
              <a:rPr lang="cs-CZ" dirty="0" smtClean="0"/>
              <a:t>-</a:t>
            </a:r>
            <a:r>
              <a:rPr lang="cs-CZ" dirty="0" err="1" smtClean="0"/>
              <a:t>up</a:t>
            </a:r>
            <a:r>
              <a:rPr lang="cs-CZ" dirty="0" smtClean="0"/>
              <a:t> vycházející z PHI a jeho monitorace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3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404663"/>
            <a:ext cx="6840760" cy="96534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rgbClr val="C00000"/>
                </a:solidFill>
              </a:rPr>
              <a:t>Oddělení </a:t>
            </a:r>
            <a:r>
              <a:rPr lang="cs-CZ" b="1" dirty="0">
                <a:solidFill>
                  <a:srgbClr val="C00000"/>
                </a:solidFill>
              </a:rPr>
              <a:t>nukleární </a:t>
            </a:r>
            <a:r>
              <a:rPr lang="cs-CZ" b="1" dirty="0" smtClean="0">
                <a:solidFill>
                  <a:srgbClr val="C00000"/>
                </a:solidFill>
              </a:rPr>
              <a:t>medicíny  </a:t>
            </a:r>
            <a:r>
              <a:rPr lang="cs-CZ" b="1" dirty="0">
                <a:solidFill>
                  <a:srgbClr val="C00000"/>
                </a:solidFill>
              </a:rPr>
              <a:t>úsek </a:t>
            </a:r>
            <a:r>
              <a:rPr lang="cs-CZ" b="1" dirty="0" err="1">
                <a:solidFill>
                  <a:srgbClr val="C00000"/>
                </a:solidFill>
              </a:rPr>
              <a:t>imunoanalýzy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916832"/>
            <a:ext cx="9001000" cy="420933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cs-CZ" dirty="0" smtClean="0"/>
              <a:t>MUDr. Radka Fuchsová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Doc. PharmDr. Radek Kučera, PhD.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Doc. MUDr. Ladislav Pecen, CSc.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6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Témata přednášky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r>
              <a:rPr lang="cs-CZ" dirty="0" smtClean="0"/>
              <a:t>Charakteristika laboratorních parametrů </a:t>
            </a:r>
          </a:p>
          <a:p>
            <a:r>
              <a:rPr lang="cs-CZ" dirty="0" smtClean="0"/>
              <a:t>Způsoby </a:t>
            </a:r>
            <a:r>
              <a:rPr lang="cs-CZ" dirty="0" smtClean="0"/>
              <a:t>hodnocení</a:t>
            </a:r>
            <a:endParaRPr lang="cs-CZ" dirty="0"/>
          </a:p>
          <a:p>
            <a:r>
              <a:rPr lang="cs-CZ" dirty="0" smtClean="0"/>
              <a:t>Referenční hodnoty </a:t>
            </a:r>
          </a:p>
          <a:p>
            <a:r>
              <a:rPr lang="cs-CZ" dirty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Algoritmus pro</a:t>
            </a:r>
            <a:r>
              <a:rPr lang="cs-CZ" b="1" dirty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diagnostiku </a:t>
            </a:r>
            <a:endParaRPr lang="cs-CZ" dirty="0" smtClean="0">
              <a:solidFill>
                <a:srgbClr val="C00000"/>
              </a:solidFill>
              <a:effectLst>
                <a:outerShdw blurRad="25908" dist="15300" dir="5400000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Algoritmus </a:t>
            </a:r>
            <a:r>
              <a:rPr lang="cs-CZ" dirty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pro</a:t>
            </a:r>
            <a:r>
              <a:rPr lang="cs-CZ" b="1" dirty="0">
                <a:solidFill>
                  <a:srgbClr val="C00000"/>
                </a:solidFill>
                <a:effectLst>
                  <a:outerShdw blurRad="25908" dist="15300" dir="5400000" rotWithShape="0">
                    <a:srgbClr val="000000">
                      <a:alpha val="30000"/>
                    </a:srgbClr>
                  </a:outerShdw>
                </a:effectLst>
              </a:rPr>
              <a:t> volbu léčby</a:t>
            </a:r>
            <a:endParaRPr lang="cs-CZ" dirty="0" smtClean="0"/>
          </a:p>
          <a:p>
            <a:r>
              <a:rPr lang="cs-CZ" dirty="0" smtClean="0"/>
              <a:t>Kazuistiky</a:t>
            </a:r>
            <a:endParaRPr lang="cs-CZ" dirty="0" smtClean="0"/>
          </a:p>
          <a:p>
            <a:r>
              <a:rPr lang="cs-CZ" dirty="0" smtClean="0"/>
              <a:t>Závěr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2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Urologická </a:t>
            </a:r>
            <a:r>
              <a:rPr lang="cs-CZ" b="1" dirty="0" smtClean="0">
                <a:solidFill>
                  <a:srgbClr val="C00000"/>
                </a:solidFill>
              </a:rPr>
              <a:t>klinika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Prof. MUDr. Milan Hora,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MUDr. Olga Dolejšová, Ph.D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64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342107"/>
            <a:ext cx="6912768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Klinika zobrazovacích metod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Prof. MUDr.  Jiří Ferda PhD.</a:t>
            </a:r>
          </a:p>
          <a:p>
            <a:pPr>
              <a:lnSpc>
                <a:spcPct val="150000"/>
              </a:lnSpc>
            </a:pPr>
            <a:r>
              <a:rPr lang="cs-CZ" dirty="0"/>
              <a:t>MUDr. Eva </a:t>
            </a:r>
            <a:r>
              <a:rPr lang="cs-CZ" dirty="0" err="1"/>
              <a:t>Ferdová</a:t>
            </a:r>
            <a:r>
              <a:rPr lang="cs-CZ" dirty="0"/>
              <a:t>, Ph.D.</a:t>
            </a:r>
          </a:p>
          <a:p>
            <a:pPr lvl="1"/>
            <a:endParaRPr lang="cs-CZ" sz="20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2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227013"/>
            <a:ext cx="6624736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Klinika onkologie a </a:t>
            </a:r>
            <a:r>
              <a:rPr lang="cs-CZ" sz="3600" b="1" dirty="0" smtClean="0">
                <a:solidFill>
                  <a:srgbClr val="C00000"/>
                </a:solidFill>
              </a:rPr>
              <a:t>radioterapie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Prof. MUDr.  Jindřich </a:t>
            </a:r>
            <a:r>
              <a:rPr lang="cs-CZ" dirty="0" err="1" smtClean="0"/>
              <a:t>Fínek</a:t>
            </a:r>
            <a:r>
              <a:rPr lang="cs-CZ" dirty="0" smtClean="0"/>
              <a:t>, Ph.D.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MUDr. Ondřej Fiala, PhD.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97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 descr="Onkologie Lochotín.jpg"/>
          <p:cNvPicPr/>
          <p:nvPr/>
        </p:nvPicPr>
        <p:blipFill>
          <a:blip r:embed="rId3"/>
          <a:srcRect t="6996" b="10272"/>
          <a:stretch>
            <a:fillRect/>
          </a:stretch>
        </p:blipFill>
        <p:spPr>
          <a:xfrm>
            <a:off x="2362200" y="84138"/>
            <a:ext cx="6705600" cy="4259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276" name="Rectangle 1"/>
          <p:cNvSpPr>
            <a:spLocks noChangeArrowheads="1"/>
          </p:cNvSpPr>
          <p:nvPr/>
        </p:nvSpPr>
        <p:spPr bwMode="auto">
          <a:xfrm>
            <a:off x="265113" y="4495800"/>
            <a:ext cx="457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prof. MUDr. Ondřej Topolčan, CSc.</a:t>
            </a:r>
            <a:endParaRPr lang="cs-CZ" alt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Oddělení </a:t>
            </a:r>
            <a:r>
              <a:rPr lang="cs-CZ" alt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Imunochemické Diagnostiky </a:t>
            </a: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Fakultní nemocnice Plzeň</a:t>
            </a: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Telefon: +420 377 </a:t>
            </a:r>
            <a:r>
              <a:rPr lang="cs-CZ" alt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402 948</a:t>
            </a: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cs-CZ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altLang="en-US" sz="1800" dirty="0" smtClean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topolcan@</a:t>
            </a:r>
            <a:r>
              <a:rPr lang="cs-CZ" altLang="en-US" sz="1800" u="sng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fnplzen.cz</a:t>
            </a:r>
            <a:endParaRPr lang="cs-CZ" altLang="en-US" sz="1800" u="sng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 u="sng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ea typeface="Calibri" panose="020F0502020204030204" pitchFamily="34" charset="0"/>
            </a:endParaRPr>
          </a:p>
        </p:txBody>
      </p:sp>
      <p:sp>
        <p:nvSpPr>
          <p:cNvPr id="54277" name="Rectangle 2"/>
          <p:cNvSpPr>
            <a:spLocks noChangeArrowheads="1"/>
          </p:cNvSpPr>
          <p:nvPr/>
        </p:nvSpPr>
        <p:spPr bwMode="auto">
          <a:xfrm>
            <a:off x="4852844" y="5373216"/>
            <a:ext cx="3427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rgbClr val="C00000"/>
                </a:solidFill>
                <a:latin typeface="Tahoma" panose="020B0604030504040204" pitchFamily="34" charset="0"/>
              </a:rPr>
              <a:t>Děkuji za </a:t>
            </a:r>
            <a:r>
              <a:rPr lang="cs-CZ" altLang="en-US" sz="2800" dirty="0" smtClean="0">
                <a:solidFill>
                  <a:srgbClr val="C00000"/>
                </a:solidFill>
                <a:latin typeface="Tahoma" panose="020B0604030504040204" pitchFamily="34" charset="0"/>
              </a:rPr>
              <a:t>pozornost!</a:t>
            </a:r>
            <a:endParaRPr lang="en-US" altLang="en-US" sz="280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78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191125" y="1333500"/>
            <a:ext cx="212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b="1">
                <a:latin typeface="Arial" pitchFamily="34" charset="0"/>
              </a:rPr>
              <a:t>free PSA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328988" y="2076450"/>
            <a:ext cx="5838825" cy="3908426"/>
            <a:chOff x="2097" y="1147"/>
            <a:chExt cx="3678" cy="2462"/>
          </a:xfrm>
        </p:grpSpPr>
        <p:sp>
          <p:nvSpPr>
            <p:cNvPr id="19474" name="Rectangle 5"/>
            <p:cNvSpPr>
              <a:spLocks noChangeArrowheads="1"/>
            </p:cNvSpPr>
            <p:nvPr/>
          </p:nvSpPr>
          <p:spPr bwMode="auto">
            <a:xfrm>
              <a:off x="5361" y="1340"/>
              <a:ext cx="4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5" name="Rectangle 6"/>
            <p:cNvSpPr>
              <a:spLocks noChangeArrowheads="1"/>
            </p:cNvSpPr>
            <p:nvPr/>
          </p:nvSpPr>
          <p:spPr bwMode="auto">
            <a:xfrm>
              <a:off x="3339" y="305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    </a:t>
              </a:r>
            </a:p>
          </p:txBody>
        </p:sp>
        <p:sp>
          <p:nvSpPr>
            <p:cNvPr id="19476" name="Rectangle 7"/>
            <p:cNvSpPr>
              <a:spLocks noChangeArrowheads="1"/>
            </p:cNvSpPr>
            <p:nvPr/>
          </p:nvSpPr>
          <p:spPr bwMode="auto">
            <a:xfrm>
              <a:off x="4187" y="3236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     </a:t>
              </a:r>
            </a:p>
          </p:txBody>
        </p:sp>
        <p:sp>
          <p:nvSpPr>
            <p:cNvPr id="19477" name="Rectangle 8"/>
            <p:cNvSpPr>
              <a:spLocks noChangeArrowheads="1"/>
            </p:cNvSpPr>
            <p:nvPr/>
          </p:nvSpPr>
          <p:spPr bwMode="auto">
            <a:xfrm>
              <a:off x="3887" y="3435"/>
              <a:ext cx="5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            ?</a:t>
              </a:r>
            </a:p>
          </p:txBody>
        </p:sp>
        <p:sp>
          <p:nvSpPr>
            <p:cNvPr id="19478" name="Rectangle 9"/>
            <p:cNvSpPr>
              <a:spLocks noChangeArrowheads="1"/>
            </p:cNvSpPr>
            <p:nvPr/>
          </p:nvSpPr>
          <p:spPr bwMode="auto">
            <a:xfrm>
              <a:off x="2677" y="2141"/>
              <a:ext cx="49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79" name="Rectangle 10"/>
            <p:cNvSpPr>
              <a:spLocks noChangeArrowheads="1"/>
            </p:cNvSpPr>
            <p:nvPr/>
          </p:nvSpPr>
          <p:spPr bwMode="auto">
            <a:xfrm>
              <a:off x="2286" y="305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</a:rPr>
                <a:t>  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2372" y="3236"/>
              <a:ext cx="4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 </a:t>
              </a:r>
              <a:r>
                <a:rPr lang="en-US" sz="1800" dirty="0" smtClean="0">
                  <a:latin typeface="Arial" pitchFamily="34" charset="0"/>
                </a:rPr>
                <a:t>          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481" name="Rectangle 12"/>
            <p:cNvSpPr>
              <a:spLocks noChangeArrowheads="1"/>
            </p:cNvSpPr>
            <p:nvPr/>
          </p:nvSpPr>
          <p:spPr bwMode="auto">
            <a:xfrm>
              <a:off x="2097" y="3435"/>
              <a:ext cx="8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    </a:t>
              </a:r>
              <a:r>
                <a:rPr lang="en-US" sz="1800" dirty="0" err="1" smtClean="0">
                  <a:latin typeface="Arial" pitchFamily="34" charset="0"/>
                </a:rPr>
                <a:t>Ca</a:t>
              </a:r>
              <a:r>
                <a:rPr lang="en-US" sz="1800" dirty="0" smtClean="0">
                  <a:latin typeface="Arial" pitchFamily="34" charset="0"/>
                </a:rPr>
                <a:t>             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482" name="Rectangle 13"/>
            <p:cNvSpPr>
              <a:spLocks noChangeArrowheads="1"/>
            </p:cNvSpPr>
            <p:nvPr/>
          </p:nvSpPr>
          <p:spPr bwMode="auto">
            <a:xfrm>
              <a:off x="2228" y="1147"/>
              <a:ext cx="69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83" name="Rectangle 14"/>
            <p:cNvSpPr>
              <a:spLocks noChangeArrowheads="1"/>
            </p:cNvSpPr>
            <p:nvPr/>
          </p:nvSpPr>
          <p:spPr bwMode="auto">
            <a:xfrm>
              <a:off x="2297" y="1154"/>
              <a:ext cx="63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>
                  <a:latin typeface="Arial" pitchFamily="34" charset="0"/>
                </a:rPr>
                <a:t>pPSA</a:t>
              </a:r>
              <a:endParaRPr lang="en-US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484" name="Freeform 15"/>
            <p:cNvSpPr>
              <a:spLocks/>
            </p:cNvSpPr>
            <p:nvPr/>
          </p:nvSpPr>
          <p:spPr bwMode="auto">
            <a:xfrm>
              <a:off x="2132" y="1471"/>
              <a:ext cx="1001" cy="1519"/>
            </a:xfrm>
            <a:custGeom>
              <a:avLst/>
              <a:gdLst>
                <a:gd name="T0" fmla="*/ 62 w 1132"/>
                <a:gd name="T1" fmla="*/ 141 h 1718"/>
                <a:gd name="T2" fmla="*/ 86 w 1132"/>
                <a:gd name="T3" fmla="*/ 70 h 1718"/>
                <a:gd name="T4" fmla="*/ 273 w 1132"/>
                <a:gd name="T5" fmla="*/ 8 h 1718"/>
                <a:gd name="T6" fmla="*/ 461 w 1132"/>
                <a:gd name="T7" fmla="*/ 8 h 1718"/>
                <a:gd name="T8" fmla="*/ 640 w 1132"/>
                <a:gd name="T9" fmla="*/ 31 h 1718"/>
                <a:gd name="T10" fmla="*/ 835 w 1132"/>
                <a:gd name="T11" fmla="*/ 133 h 1718"/>
                <a:gd name="T12" fmla="*/ 944 w 1132"/>
                <a:gd name="T13" fmla="*/ 234 h 1718"/>
                <a:gd name="T14" fmla="*/ 991 w 1132"/>
                <a:gd name="T15" fmla="*/ 297 h 1718"/>
                <a:gd name="T16" fmla="*/ 1085 w 1132"/>
                <a:gd name="T17" fmla="*/ 570 h 1718"/>
                <a:gd name="T18" fmla="*/ 1101 w 1132"/>
                <a:gd name="T19" fmla="*/ 640 h 1718"/>
                <a:gd name="T20" fmla="*/ 1103 w 1132"/>
                <a:gd name="T21" fmla="*/ 718 h 1718"/>
                <a:gd name="T22" fmla="*/ 1117 w 1132"/>
                <a:gd name="T23" fmla="*/ 759 h 1718"/>
                <a:gd name="T24" fmla="*/ 1123 w 1132"/>
                <a:gd name="T25" fmla="*/ 822 h 1718"/>
                <a:gd name="T26" fmla="*/ 1117 w 1132"/>
                <a:gd name="T27" fmla="*/ 873 h 1718"/>
                <a:gd name="T28" fmla="*/ 1123 w 1132"/>
                <a:gd name="T29" fmla="*/ 966 h 1718"/>
                <a:gd name="T30" fmla="*/ 1123 w 1132"/>
                <a:gd name="T31" fmla="*/ 1026 h 1718"/>
                <a:gd name="T32" fmla="*/ 1111 w 1132"/>
                <a:gd name="T33" fmla="*/ 1170 h 1718"/>
                <a:gd name="T34" fmla="*/ 1093 w 1132"/>
                <a:gd name="T35" fmla="*/ 1269 h 1718"/>
                <a:gd name="T36" fmla="*/ 1023 w 1132"/>
                <a:gd name="T37" fmla="*/ 1445 h 1718"/>
                <a:gd name="T38" fmla="*/ 898 w 1132"/>
                <a:gd name="T39" fmla="*/ 1570 h 1718"/>
                <a:gd name="T40" fmla="*/ 835 w 1132"/>
                <a:gd name="T41" fmla="*/ 1632 h 1718"/>
                <a:gd name="T42" fmla="*/ 687 w 1132"/>
                <a:gd name="T43" fmla="*/ 1679 h 1718"/>
                <a:gd name="T44" fmla="*/ 546 w 1132"/>
                <a:gd name="T45" fmla="*/ 1702 h 1718"/>
                <a:gd name="T46" fmla="*/ 343 w 1132"/>
                <a:gd name="T47" fmla="*/ 1710 h 1718"/>
                <a:gd name="T48" fmla="*/ 211 w 1132"/>
                <a:gd name="T49" fmla="*/ 1671 h 1718"/>
                <a:gd name="T50" fmla="*/ 47 w 1132"/>
                <a:gd name="T51" fmla="*/ 1609 h 1718"/>
                <a:gd name="T52" fmla="*/ 23 w 1132"/>
                <a:gd name="T53" fmla="*/ 1499 h 1718"/>
                <a:gd name="T54" fmla="*/ 16 w 1132"/>
                <a:gd name="T55" fmla="*/ 1421 h 1718"/>
                <a:gd name="T56" fmla="*/ 0 w 1132"/>
                <a:gd name="T57" fmla="*/ 1242 h 1718"/>
                <a:gd name="T58" fmla="*/ 16 w 1132"/>
                <a:gd name="T59" fmla="*/ 1046 h 1718"/>
                <a:gd name="T60" fmla="*/ 23 w 1132"/>
                <a:gd name="T61" fmla="*/ 820 h 1718"/>
                <a:gd name="T62" fmla="*/ 47 w 1132"/>
                <a:gd name="T63" fmla="*/ 578 h 1718"/>
                <a:gd name="T64" fmla="*/ 86 w 1132"/>
                <a:gd name="T65" fmla="*/ 320 h 1718"/>
                <a:gd name="T66" fmla="*/ 62 w 1132"/>
                <a:gd name="T67" fmla="*/ 141 h 17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32"/>
                <a:gd name="T103" fmla="*/ 0 h 1718"/>
                <a:gd name="T104" fmla="*/ 1132 w 1132"/>
                <a:gd name="T105" fmla="*/ 1718 h 17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32" h="1718">
                  <a:moveTo>
                    <a:pt x="62" y="141"/>
                  </a:moveTo>
                  <a:cubicBezTo>
                    <a:pt x="62" y="102"/>
                    <a:pt x="47" y="94"/>
                    <a:pt x="86" y="70"/>
                  </a:cubicBezTo>
                  <a:cubicBezTo>
                    <a:pt x="117" y="47"/>
                    <a:pt x="211" y="16"/>
                    <a:pt x="273" y="8"/>
                  </a:cubicBezTo>
                  <a:cubicBezTo>
                    <a:pt x="336" y="0"/>
                    <a:pt x="398" y="0"/>
                    <a:pt x="461" y="8"/>
                  </a:cubicBezTo>
                  <a:cubicBezTo>
                    <a:pt x="523" y="8"/>
                    <a:pt x="578" y="8"/>
                    <a:pt x="640" y="31"/>
                  </a:cubicBezTo>
                  <a:cubicBezTo>
                    <a:pt x="703" y="47"/>
                    <a:pt x="781" y="94"/>
                    <a:pt x="835" y="133"/>
                  </a:cubicBezTo>
                  <a:cubicBezTo>
                    <a:pt x="882" y="164"/>
                    <a:pt x="921" y="211"/>
                    <a:pt x="944" y="234"/>
                  </a:cubicBezTo>
                  <a:cubicBezTo>
                    <a:pt x="968" y="266"/>
                    <a:pt x="968" y="242"/>
                    <a:pt x="991" y="297"/>
                  </a:cubicBezTo>
                  <a:cubicBezTo>
                    <a:pt x="1015" y="351"/>
                    <a:pt x="1069" y="515"/>
                    <a:pt x="1085" y="570"/>
                  </a:cubicBezTo>
                  <a:cubicBezTo>
                    <a:pt x="1101" y="625"/>
                    <a:pt x="1093" y="617"/>
                    <a:pt x="1101" y="640"/>
                  </a:cubicBezTo>
                  <a:cubicBezTo>
                    <a:pt x="1108" y="664"/>
                    <a:pt x="1103" y="686"/>
                    <a:pt x="1103" y="718"/>
                  </a:cubicBezTo>
                  <a:cubicBezTo>
                    <a:pt x="1107" y="698"/>
                    <a:pt x="1108" y="711"/>
                    <a:pt x="1117" y="759"/>
                  </a:cubicBezTo>
                  <a:cubicBezTo>
                    <a:pt x="1109" y="803"/>
                    <a:pt x="1116" y="814"/>
                    <a:pt x="1123" y="822"/>
                  </a:cubicBezTo>
                  <a:cubicBezTo>
                    <a:pt x="1107" y="823"/>
                    <a:pt x="1117" y="870"/>
                    <a:pt x="1117" y="873"/>
                  </a:cubicBezTo>
                  <a:cubicBezTo>
                    <a:pt x="1132" y="904"/>
                    <a:pt x="1120" y="963"/>
                    <a:pt x="1123" y="966"/>
                  </a:cubicBezTo>
                  <a:cubicBezTo>
                    <a:pt x="1108" y="1005"/>
                    <a:pt x="1120" y="1017"/>
                    <a:pt x="1123" y="1026"/>
                  </a:cubicBezTo>
                  <a:cubicBezTo>
                    <a:pt x="1126" y="1086"/>
                    <a:pt x="1107" y="1174"/>
                    <a:pt x="1111" y="1170"/>
                  </a:cubicBezTo>
                  <a:cubicBezTo>
                    <a:pt x="1111" y="1236"/>
                    <a:pt x="1105" y="1218"/>
                    <a:pt x="1093" y="1269"/>
                  </a:cubicBezTo>
                  <a:cubicBezTo>
                    <a:pt x="1069" y="1316"/>
                    <a:pt x="1054" y="1398"/>
                    <a:pt x="1023" y="1445"/>
                  </a:cubicBezTo>
                  <a:cubicBezTo>
                    <a:pt x="991" y="1492"/>
                    <a:pt x="929" y="1538"/>
                    <a:pt x="898" y="1570"/>
                  </a:cubicBezTo>
                  <a:cubicBezTo>
                    <a:pt x="866" y="1601"/>
                    <a:pt x="866" y="1616"/>
                    <a:pt x="835" y="1632"/>
                  </a:cubicBezTo>
                  <a:cubicBezTo>
                    <a:pt x="796" y="1648"/>
                    <a:pt x="734" y="1663"/>
                    <a:pt x="687" y="1679"/>
                  </a:cubicBezTo>
                  <a:cubicBezTo>
                    <a:pt x="632" y="1687"/>
                    <a:pt x="601" y="1695"/>
                    <a:pt x="546" y="1702"/>
                  </a:cubicBezTo>
                  <a:cubicBezTo>
                    <a:pt x="484" y="1702"/>
                    <a:pt x="398" y="1718"/>
                    <a:pt x="343" y="1710"/>
                  </a:cubicBezTo>
                  <a:cubicBezTo>
                    <a:pt x="281" y="1702"/>
                    <a:pt x="258" y="1687"/>
                    <a:pt x="211" y="1671"/>
                  </a:cubicBezTo>
                  <a:cubicBezTo>
                    <a:pt x="164" y="1648"/>
                    <a:pt x="78" y="1632"/>
                    <a:pt x="47" y="1609"/>
                  </a:cubicBezTo>
                  <a:cubicBezTo>
                    <a:pt x="16" y="1577"/>
                    <a:pt x="31" y="1523"/>
                    <a:pt x="23" y="1499"/>
                  </a:cubicBezTo>
                  <a:cubicBezTo>
                    <a:pt x="16" y="1468"/>
                    <a:pt x="23" y="1468"/>
                    <a:pt x="16" y="1421"/>
                  </a:cubicBezTo>
                  <a:cubicBezTo>
                    <a:pt x="16" y="1382"/>
                    <a:pt x="0" y="1304"/>
                    <a:pt x="0" y="1242"/>
                  </a:cubicBezTo>
                  <a:cubicBezTo>
                    <a:pt x="0" y="1179"/>
                    <a:pt x="16" y="1117"/>
                    <a:pt x="16" y="1046"/>
                  </a:cubicBezTo>
                  <a:cubicBezTo>
                    <a:pt x="23" y="976"/>
                    <a:pt x="16" y="898"/>
                    <a:pt x="23" y="820"/>
                  </a:cubicBezTo>
                  <a:cubicBezTo>
                    <a:pt x="31" y="742"/>
                    <a:pt x="39" y="656"/>
                    <a:pt x="47" y="578"/>
                  </a:cubicBezTo>
                  <a:cubicBezTo>
                    <a:pt x="62" y="492"/>
                    <a:pt x="86" y="390"/>
                    <a:pt x="86" y="320"/>
                  </a:cubicBezTo>
                  <a:cubicBezTo>
                    <a:pt x="86" y="250"/>
                    <a:pt x="62" y="187"/>
                    <a:pt x="62" y="141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Rectangle 16"/>
            <p:cNvSpPr>
              <a:spLocks noChangeArrowheads="1"/>
            </p:cNvSpPr>
            <p:nvPr/>
          </p:nvSpPr>
          <p:spPr bwMode="auto">
            <a:xfrm rot="-5400000">
              <a:off x="2955" y="2193"/>
              <a:ext cx="20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C0593"/>
                  </a:solidFill>
                  <a:latin typeface="Arial" pitchFamily="34" charset="0"/>
                </a:rPr>
                <a:t>Pro </a:t>
              </a:r>
              <a:endParaRPr lang="en-US" sz="1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486" name="Line 17"/>
            <p:cNvSpPr>
              <a:spLocks noChangeShapeType="1"/>
            </p:cNvSpPr>
            <p:nvPr/>
          </p:nvSpPr>
          <p:spPr bwMode="auto">
            <a:xfrm>
              <a:off x="2401" y="2611"/>
              <a:ext cx="97" cy="1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8"/>
            <p:cNvSpPr>
              <a:spLocks noChangeShapeType="1"/>
            </p:cNvSpPr>
            <p:nvPr/>
          </p:nvSpPr>
          <p:spPr bwMode="auto">
            <a:xfrm flipH="1">
              <a:off x="2884" y="1741"/>
              <a:ext cx="55" cy="110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19"/>
            <p:cNvSpPr>
              <a:spLocks noChangeShapeType="1"/>
            </p:cNvSpPr>
            <p:nvPr/>
          </p:nvSpPr>
          <p:spPr bwMode="auto">
            <a:xfrm flipV="1">
              <a:off x="2567" y="2535"/>
              <a:ext cx="96" cy="179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20"/>
            <p:cNvSpPr>
              <a:spLocks noChangeShapeType="1"/>
            </p:cNvSpPr>
            <p:nvPr/>
          </p:nvSpPr>
          <p:spPr bwMode="auto">
            <a:xfrm>
              <a:off x="2594" y="1844"/>
              <a:ext cx="62" cy="111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21"/>
            <p:cNvSpPr>
              <a:spLocks noChangeShapeType="1"/>
            </p:cNvSpPr>
            <p:nvPr/>
          </p:nvSpPr>
          <p:spPr bwMode="auto">
            <a:xfrm flipH="1">
              <a:off x="2484" y="1664"/>
              <a:ext cx="89" cy="55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Rectangle 22"/>
            <p:cNvSpPr>
              <a:spLocks noChangeArrowheads="1"/>
            </p:cNvSpPr>
            <p:nvPr/>
          </p:nvSpPr>
          <p:spPr bwMode="auto">
            <a:xfrm>
              <a:off x="2863" y="2141"/>
              <a:ext cx="110" cy="276"/>
            </a:xfrm>
            <a:prstGeom prst="rect">
              <a:avLst/>
            </a:prstGeom>
            <a:noFill/>
            <a:ln w="49213">
              <a:solidFill>
                <a:srgbClr val="33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2" name="Rectangle 23"/>
            <p:cNvSpPr>
              <a:spLocks noChangeArrowheads="1"/>
            </p:cNvSpPr>
            <p:nvPr/>
          </p:nvSpPr>
          <p:spPr bwMode="auto">
            <a:xfrm>
              <a:off x="2173" y="2735"/>
              <a:ext cx="42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3" name="Rectangle 24"/>
            <p:cNvSpPr>
              <a:spLocks noChangeArrowheads="1"/>
            </p:cNvSpPr>
            <p:nvPr/>
          </p:nvSpPr>
          <p:spPr bwMode="auto">
            <a:xfrm>
              <a:off x="2242" y="2776"/>
              <a:ext cx="2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C0593"/>
                  </a:solidFill>
                  <a:latin typeface="Arial" pitchFamily="34" charset="0"/>
                </a:rPr>
                <a:t>COO</a:t>
              </a:r>
              <a:endParaRPr lang="en-US" sz="2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494" name="Freeform 25"/>
            <p:cNvSpPr>
              <a:spLocks/>
            </p:cNvSpPr>
            <p:nvPr/>
          </p:nvSpPr>
          <p:spPr bwMode="auto">
            <a:xfrm>
              <a:off x="2221" y="1534"/>
              <a:ext cx="807" cy="1291"/>
            </a:xfrm>
            <a:custGeom>
              <a:avLst/>
              <a:gdLst>
                <a:gd name="T0" fmla="*/ 11 w 117"/>
                <a:gd name="T1" fmla="*/ 168 h 187"/>
                <a:gd name="T2" fmla="*/ 8 w 117"/>
                <a:gd name="T3" fmla="*/ 136 h 187"/>
                <a:gd name="T4" fmla="*/ 6 w 117"/>
                <a:gd name="T5" fmla="*/ 159 h 187"/>
                <a:gd name="T6" fmla="*/ 29 w 117"/>
                <a:gd name="T7" fmla="*/ 140 h 187"/>
                <a:gd name="T8" fmla="*/ 4 w 117"/>
                <a:gd name="T9" fmla="*/ 98 h 187"/>
                <a:gd name="T10" fmla="*/ 6 w 117"/>
                <a:gd name="T11" fmla="*/ 125 h 187"/>
                <a:gd name="T12" fmla="*/ 27 w 117"/>
                <a:gd name="T13" fmla="*/ 97 h 187"/>
                <a:gd name="T14" fmla="*/ 11 w 117"/>
                <a:gd name="T15" fmla="*/ 56 h 187"/>
                <a:gd name="T16" fmla="*/ 5 w 117"/>
                <a:gd name="T17" fmla="*/ 76 h 187"/>
                <a:gd name="T18" fmla="*/ 29 w 117"/>
                <a:gd name="T19" fmla="*/ 73 h 187"/>
                <a:gd name="T20" fmla="*/ 44 w 117"/>
                <a:gd name="T21" fmla="*/ 50 h 187"/>
                <a:gd name="T22" fmla="*/ 38 w 117"/>
                <a:gd name="T23" fmla="*/ 26 h 187"/>
                <a:gd name="T24" fmla="*/ 13 w 117"/>
                <a:gd name="T25" fmla="*/ 24 h 187"/>
                <a:gd name="T26" fmla="*/ 13 w 117"/>
                <a:gd name="T27" fmla="*/ 2 h 187"/>
                <a:gd name="T28" fmla="*/ 37 w 117"/>
                <a:gd name="T29" fmla="*/ 1 h 187"/>
                <a:gd name="T30" fmla="*/ 52 w 117"/>
                <a:gd name="T31" fmla="*/ 23 h 187"/>
                <a:gd name="T32" fmla="*/ 45 w 117"/>
                <a:gd name="T33" fmla="*/ 66 h 187"/>
                <a:gd name="T34" fmla="*/ 40 w 117"/>
                <a:gd name="T35" fmla="*/ 151 h 187"/>
                <a:gd name="T36" fmla="*/ 54 w 117"/>
                <a:gd name="T37" fmla="*/ 172 h 187"/>
                <a:gd name="T38" fmla="*/ 76 w 117"/>
                <a:gd name="T39" fmla="*/ 185 h 187"/>
                <a:gd name="T40" fmla="*/ 98 w 117"/>
                <a:gd name="T41" fmla="*/ 181 h 187"/>
                <a:gd name="T42" fmla="*/ 113 w 117"/>
                <a:gd name="T43" fmla="*/ 169 h 187"/>
                <a:gd name="T44" fmla="*/ 102 w 117"/>
                <a:gd name="T45" fmla="*/ 138 h 187"/>
                <a:gd name="T46" fmla="*/ 64 w 117"/>
                <a:gd name="T47" fmla="*/ 146 h 187"/>
                <a:gd name="T48" fmla="*/ 45 w 117"/>
                <a:gd name="T49" fmla="*/ 118 h 187"/>
                <a:gd name="T50" fmla="*/ 51 w 117"/>
                <a:gd name="T51" fmla="*/ 75 h 187"/>
                <a:gd name="T52" fmla="*/ 72 w 117"/>
                <a:gd name="T53" fmla="*/ 60 h 187"/>
                <a:gd name="T54" fmla="*/ 108 w 117"/>
                <a:gd name="T55" fmla="*/ 70 h 187"/>
                <a:gd name="T56" fmla="*/ 97 w 117"/>
                <a:gd name="T57" fmla="*/ 44 h 187"/>
                <a:gd name="T58" fmla="*/ 65 w 117"/>
                <a:gd name="T59" fmla="*/ 36 h 187"/>
                <a:gd name="T60" fmla="*/ 61 w 117"/>
                <a:gd name="T61" fmla="*/ 14 h 187"/>
                <a:gd name="T62" fmla="*/ 74 w 117"/>
                <a:gd name="T63" fmla="*/ 6 h 187"/>
                <a:gd name="T64" fmla="*/ 91 w 117"/>
                <a:gd name="T65" fmla="*/ 15 h 187"/>
                <a:gd name="T66" fmla="*/ 115 w 117"/>
                <a:gd name="T67" fmla="*/ 55 h 187"/>
                <a:gd name="T68" fmla="*/ 101 w 117"/>
                <a:gd name="T69" fmla="*/ 89 h 1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"/>
                <a:gd name="T106" fmla="*/ 0 h 187"/>
                <a:gd name="T107" fmla="*/ 117 w 117"/>
                <a:gd name="T108" fmla="*/ 187 h 1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" h="187">
                  <a:moveTo>
                    <a:pt x="9" y="181"/>
                  </a:moveTo>
                  <a:cubicBezTo>
                    <a:pt x="9" y="179"/>
                    <a:pt x="8" y="175"/>
                    <a:pt x="11" y="168"/>
                  </a:cubicBezTo>
                  <a:cubicBezTo>
                    <a:pt x="13" y="162"/>
                    <a:pt x="22" y="149"/>
                    <a:pt x="22" y="144"/>
                  </a:cubicBezTo>
                  <a:cubicBezTo>
                    <a:pt x="21" y="138"/>
                    <a:pt x="11" y="136"/>
                    <a:pt x="8" y="136"/>
                  </a:cubicBezTo>
                  <a:cubicBezTo>
                    <a:pt x="5" y="137"/>
                    <a:pt x="2" y="143"/>
                    <a:pt x="2" y="147"/>
                  </a:cubicBezTo>
                  <a:cubicBezTo>
                    <a:pt x="2" y="151"/>
                    <a:pt x="3" y="157"/>
                    <a:pt x="6" y="159"/>
                  </a:cubicBezTo>
                  <a:cubicBezTo>
                    <a:pt x="9" y="161"/>
                    <a:pt x="18" y="163"/>
                    <a:pt x="22" y="160"/>
                  </a:cubicBezTo>
                  <a:cubicBezTo>
                    <a:pt x="25" y="157"/>
                    <a:pt x="29" y="150"/>
                    <a:pt x="29" y="140"/>
                  </a:cubicBezTo>
                  <a:cubicBezTo>
                    <a:pt x="29" y="130"/>
                    <a:pt x="24" y="107"/>
                    <a:pt x="19" y="100"/>
                  </a:cubicBezTo>
                  <a:cubicBezTo>
                    <a:pt x="15" y="93"/>
                    <a:pt x="7" y="96"/>
                    <a:pt x="4" y="98"/>
                  </a:cubicBezTo>
                  <a:cubicBezTo>
                    <a:pt x="1" y="101"/>
                    <a:pt x="0" y="110"/>
                    <a:pt x="1" y="115"/>
                  </a:cubicBezTo>
                  <a:cubicBezTo>
                    <a:pt x="1" y="119"/>
                    <a:pt x="3" y="124"/>
                    <a:pt x="6" y="125"/>
                  </a:cubicBezTo>
                  <a:cubicBezTo>
                    <a:pt x="9" y="126"/>
                    <a:pt x="15" y="126"/>
                    <a:pt x="19" y="122"/>
                  </a:cubicBezTo>
                  <a:cubicBezTo>
                    <a:pt x="22" y="117"/>
                    <a:pt x="25" y="108"/>
                    <a:pt x="27" y="97"/>
                  </a:cubicBezTo>
                  <a:cubicBezTo>
                    <a:pt x="29" y="87"/>
                    <a:pt x="32" y="64"/>
                    <a:pt x="29" y="58"/>
                  </a:cubicBezTo>
                  <a:cubicBezTo>
                    <a:pt x="27" y="51"/>
                    <a:pt x="15" y="54"/>
                    <a:pt x="11" y="56"/>
                  </a:cubicBezTo>
                  <a:cubicBezTo>
                    <a:pt x="7" y="58"/>
                    <a:pt x="6" y="66"/>
                    <a:pt x="5" y="70"/>
                  </a:cubicBezTo>
                  <a:cubicBezTo>
                    <a:pt x="4" y="73"/>
                    <a:pt x="3" y="74"/>
                    <a:pt x="5" y="76"/>
                  </a:cubicBezTo>
                  <a:cubicBezTo>
                    <a:pt x="7" y="79"/>
                    <a:pt x="12" y="85"/>
                    <a:pt x="16" y="84"/>
                  </a:cubicBezTo>
                  <a:cubicBezTo>
                    <a:pt x="20" y="84"/>
                    <a:pt x="26" y="77"/>
                    <a:pt x="29" y="73"/>
                  </a:cubicBezTo>
                  <a:cubicBezTo>
                    <a:pt x="33" y="68"/>
                    <a:pt x="37" y="61"/>
                    <a:pt x="39" y="57"/>
                  </a:cubicBezTo>
                  <a:cubicBezTo>
                    <a:pt x="41" y="53"/>
                    <a:pt x="43" y="53"/>
                    <a:pt x="44" y="50"/>
                  </a:cubicBezTo>
                  <a:cubicBezTo>
                    <a:pt x="44" y="46"/>
                    <a:pt x="43" y="40"/>
                    <a:pt x="42" y="36"/>
                  </a:cubicBezTo>
                  <a:cubicBezTo>
                    <a:pt x="41" y="33"/>
                    <a:pt x="41" y="29"/>
                    <a:pt x="38" y="26"/>
                  </a:cubicBezTo>
                  <a:cubicBezTo>
                    <a:pt x="35" y="24"/>
                    <a:pt x="30" y="24"/>
                    <a:pt x="25" y="23"/>
                  </a:cubicBezTo>
                  <a:cubicBezTo>
                    <a:pt x="21" y="23"/>
                    <a:pt x="16" y="25"/>
                    <a:pt x="13" y="24"/>
                  </a:cubicBezTo>
                  <a:cubicBezTo>
                    <a:pt x="9" y="22"/>
                    <a:pt x="5" y="16"/>
                    <a:pt x="5" y="12"/>
                  </a:cubicBezTo>
                  <a:cubicBezTo>
                    <a:pt x="5" y="9"/>
                    <a:pt x="10" y="4"/>
                    <a:pt x="13" y="2"/>
                  </a:cubicBezTo>
                  <a:cubicBezTo>
                    <a:pt x="16" y="0"/>
                    <a:pt x="20" y="1"/>
                    <a:pt x="24" y="0"/>
                  </a:cubicBezTo>
                  <a:cubicBezTo>
                    <a:pt x="28" y="0"/>
                    <a:pt x="33" y="0"/>
                    <a:pt x="37" y="1"/>
                  </a:cubicBezTo>
                  <a:cubicBezTo>
                    <a:pt x="42" y="2"/>
                    <a:pt x="48" y="3"/>
                    <a:pt x="51" y="6"/>
                  </a:cubicBezTo>
                  <a:cubicBezTo>
                    <a:pt x="53" y="10"/>
                    <a:pt x="51" y="16"/>
                    <a:pt x="52" y="23"/>
                  </a:cubicBezTo>
                  <a:cubicBezTo>
                    <a:pt x="52" y="29"/>
                    <a:pt x="55" y="38"/>
                    <a:pt x="54" y="46"/>
                  </a:cubicBezTo>
                  <a:cubicBezTo>
                    <a:pt x="52" y="53"/>
                    <a:pt x="48" y="56"/>
                    <a:pt x="45" y="66"/>
                  </a:cubicBezTo>
                  <a:cubicBezTo>
                    <a:pt x="42" y="77"/>
                    <a:pt x="36" y="93"/>
                    <a:pt x="35" y="108"/>
                  </a:cubicBezTo>
                  <a:cubicBezTo>
                    <a:pt x="34" y="122"/>
                    <a:pt x="38" y="141"/>
                    <a:pt x="40" y="151"/>
                  </a:cubicBezTo>
                  <a:cubicBezTo>
                    <a:pt x="42" y="161"/>
                    <a:pt x="45" y="163"/>
                    <a:pt x="47" y="166"/>
                  </a:cubicBezTo>
                  <a:cubicBezTo>
                    <a:pt x="50" y="170"/>
                    <a:pt x="52" y="170"/>
                    <a:pt x="54" y="172"/>
                  </a:cubicBezTo>
                  <a:cubicBezTo>
                    <a:pt x="57" y="175"/>
                    <a:pt x="60" y="178"/>
                    <a:pt x="64" y="181"/>
                  </a:cubicBezTo>
                  <a:cubicBezTo>
                    <a:pt x="67" y="183"/>
                    <a:pt x="72" y="184"/>
                    <a:pt x="76" y="185"/>
                  </a:cubicBezTo>
                  <a:cubicBezTo>
                    <a:pt x="80" y="186"/>
                    <a:pt x="84" y="187"/>
                    <a:pt x="88" y="187"/>
                  </a:cubicBezTo>
                  <a:cubicBezTo>
                    <a:pt x="92" y="186"/>
                    <a:pt x="95" y="183"/>
                    <a:pt x="98" y="181"/>
                  </a:cubicBezTo>
                  <a:cubicBezTo>
                    <a:pt x="101" y="180"/>
                    <a:pt x="105" y="179"/>
                    <a:pt x="107" y="177"/>
                  </a:cubicBezTo>
                  <a:cubicBezTo>
                    <a:pt x="109" y="175"/>
                    <a:pt x="111" y="173"/>
                    <a:pt x="113" y="169"/>
                  </a:cubicBezTo>
                  <a:cubicBezTo>
                    <a:pt x="114" y="164"/>
                    <a:pt x="116" y="155"/>
                    <a:pt x="115" y="150"/>
                  </a:cubicBezTo>
                  <a:cubicBezTo>
                    <a:pt x="113" y="145"/>
                    <a:pt x="108" y="140"/>
                    <a:pt x="102" y="138"/>
                  </a:cubicBezTo>
                  <a:cubicBezTo>
                    <a:pt x="96" y="137"/>
                    <a:pt x="85" y="138"/>
                    <a:pt x="79" y="140"/>
                  </a:cubicBezTo>
                  <a:cubicBezTo>
                    <a:pt x="73" y="141"/>
                    <a:pt x="70" y="147"/>
                    <a:pt x="64" y="146"/>
                  </a:cubicBezTo>
                  <a:cubicBezTo>
                    <a:pt x="58" y="146"/>
                    <a:pt x="49" y="142"/>
                    <a:pt x="45" y="138"/>
                  </a:cubicBezTo>
                  <a:cubicBezTo>
                    <a:pt x="42" y="133"/>
                    <a:pt x="43" y="125"/>
                    <a:pt x="45" y="118"/>
                  </a:cubicBezTo>
                  <a:cubicBezTo>
                    <a:pt x="48" y="112"/>
                    <a:pt x="60" y="104"/>
                    <a:pt x="61" y="97"/>
                  </a:cubicBezTo>
                  <a:cubicBezTo>
                    <a:pt x="62" y="90"/>
                    <a:pt x="52" y="81"/>
                    <a:pt x="51" y="75"/>
                  </a:cubicBezTo>
                  <a:cubicBezTo>
                    <a:pt x="51" y="70"/>
                    <a:pt x="54" y="66"/>
                    <a:pt x="58" y="64"/>
                  </a:cubicBezTo>
                  <a:cubicBezTo>
                    <a:pt x="61" y="61"/>
                    <a:pt x="65" y="59"/>
                    <a:pt x="72" y="60"/>
                  </a:cubicBezTo>
                  <a:cubicBezTo>
                    <a:pt x="79" y="61"/>
                    <a:pt x="92" y="69"/>
                    <a:pt x="98" y="71"/>
                  </a:cubicBezTo>
                  <a:cubicBezTo>
                    <a:pt x="104" y="72"/>
                    <a:pt x="107" y="72"/>
                    <a:pt x="108" y="70"/>
                  </a:cubicBezTo>
                  <a:cubicBezTo>
                    <a:pt x="110" y="67"/>
                    <a:pt x="108" y="58"/>
                    <a:pt x="106" y="54"/>
                  </a:cubicBezTo>
                  <a:cubicBezTo>
                    <a:pt x="104" y="50"/>
                    <a:pt x="101" y="47"/>
                    <a:pt x="97" y="44"/>
                  </a:cubicBezTo>
                  <a:cubicBezTo>
                    <a:pt x="93" y="42"/>
                    <a:pt x="86" y="41"/>
                    <a:pt x="81" y="39"/>
                  </a:cubicBezTo>
                  <a:cubicBezTo>
                    <a:pt x="75" y="38"/>
                    <a:pt x="68" y="38"/>
                    <a:pt x="65" y="36"/>
                  </a:cubicBezTo>
                  <a:cubicBezTo>
                    <a:pt x="61" y="34"/>
                    <a:pt x="60" y="29"/>
                    <a:pt x="60" y="26"/>
                  </a:cubicBezTo>
                  <a:cubicBezTo>
                    <a:pt x="59" y="22"/>
                    <a:pt x="60" y="17"/>
                    <a:pt x="61" y="14"/>
                  </a:cubicBezTo>
                  <a:cubicBezTo>
                    <a:pt x="62" y="11"/>
                    <a:pt x="64" y="10"/>
                    <a:pt x="66" y="8"/>
                  </a:cubicBezTo>
                  <a:cubicBezTo>
                    <a:pt x="68" y="7"/>
                    <a:pt x="70" y="6"/>
                    <a:pt x="74" y="6"/>
                  </a:cubicBezTo>
                  <a:cubicBezTo>
                    <a:pt x="77" y="6"/>
                    <a:pt x="83" y="7"/>
                    <a:pt x="86" y="9"/>
                  </a:cubicBezTo>
                  <a:cubicBezTo>
                    <a:pt x="89" y="10"/>
                    <a:pt x="89" y="12"/>
                    <a:pt x="91" y="15"/>
                  </a:cubicBezTo>
                  <a:cubicBezTo>
                    <a:pt x="93" y="17"/>
                    <a:pt x="95" y="17"/>
                    <a:pt x="99" y="24"/>
                  </a:cubicBezTo>
                  <a:cubicBezTo>
                    <a:pt x="103" y="30"/>
                    <a:pt x="112" y="46"/>
                    <a:pt x="115" y="55"/>
                  </a:cubicBezTo>
                  <a:cubicBezTo>
                    <a:pt x="117" y="63"/>
                    <a:pt x="117" y="69"/>
                    <a:pt x="114" y="74"/>
                  </a:cubicBezTo>
                  <a:cubicBezTo>
                    <a:pt x="112" y="80"/>
                    <a:pt x="103" y="80"/>
                    <a:pt x="101" y="89"/>
                  </a:cubicBezTo>
                  <a:cubicBezTo>
                    <a:pt x="99" y="97"/>
                    <a:pt x="101" y="118"/>
                    <a:pt x="101" y="126"/>
                  </a:cubicBezTo>
                </a:path>
              </a:pathLst>
            </a:custGeom>
            <a:noFill/>
            <a:ln w="36513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Rectangle 26"/>
            <p:cNvSpPr>
              <a:spLocks noChangeArrowheads="1"/>
            </p:cNvSpPr>
            <p:nvPr/>
          </p:nvSpPr>
          <p:spPr bwMode="auto">
            <a:xfrm>
              <a:off x="4086" y="1492"/>
              <a:ext cx="36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6" name="Rectangle 27"/>
            <p:cNvSpPr>
              <a:spLocks noChangeArrowheads="1"/>
            </p:cNvSpPr>
            <p:nvPr/>
          </p:nvSpPr>
          <p:spPr bwMode="auto">
            <a:xfrm>
              <a:off x="3403" y="3236"/>
              <a:ext cx="5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    </a:t>
              </a:r>
              <a:r>
                <a:rPr lang="en-US" sz="1800" dirty="0" smtClean="0">
                  <a:latin typeface="Arial" pitchFamily="34" charset="0"/>
                </a:rPr>
                <a:t>          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497" name="Rectangle 28"/>
            <p:cNvSpPr>
              <a:spLocks noChangeArrowheads="1"/>
            </p:cNvSpPr>
            <p:nvPr/>
          </p:nvSpPr>
          <p:spPr bwMode="auto">
            <a:xfrm>
              <a:off x="3307" y="3435"/>
              <a:ext cx="5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     BPH </a:t>
              </a:r>
            </a:p>
          </p:txBody>
        </p:sp>
        <p:sp>
          <p:nvSpPr>
            <p:cNvPr id="19498" name="Rectangle 29"/>
            <p:cNvSpPr>
              <a:spLocks noChangeArrowheads="1"/>
            </p:cNvSpPr>
            <p:nvPr/>
          </p:nvSpPr>
          <p:spPr bwMode="auto">
            <a:xfrm>
              <a:off x="3416" y="1147"/>
              <a:ext cx="72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99" name="Rectangle 30"/>
            <p:cNvSpPr>
              <a:spLocks noChangeArrowheads="1"/>
            </p:cNvSpPr>
            <p:nvPr/>
          </p:nvSpPr>
          <p:spPr bwMode="auto">
            <a:xfrm>
              <a:off x="3414" y="1154"/>
              <a:ext cx="66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>
                  <a:latin typeface="Arial" pitchFamily="34" charset="0"/>
                </a:rPr>
                <a:t>BPSA</a:t>
              </a:r>
              <a:endParaRPr lang="en-US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00" name="Freeform 31"/>
            <p:cNvSpPr>
              <a:spLocks/>
            </p:cNvSpPr>
            <p:nvPr/>
          </p:nvSpPr>
          <p:spPr bwMode="auto">
            <a:xfrm>
              <a:off x="3160" y="1471"/>
              <a:ext cx="1139" cy="1532"/>
            </a:xfrm>
            <a:custGeom>
              <a:avLst/>
              <a:gdLst>
                <a:gd name="T0" fmla="*/ 8 w 1288"/>
                <a:gd name="T1" fmla="*/ 141 h 1733"/>
                <a:gd name="T2" fmla="*/ 8 w 1288"/>
                <a:gd name="T3" fmla="*/ 242 h 1733"/>
                <a:gd name="T4" fmla="*/ 86 w 1288"/>
                <a:gd name="T5" fmla="*/ 320 h 1733"/>
                <a:gd name="T6" fmla="*/ 148 w 1288"/>
                <a:gd name="T7" fmla="*/ 390 h 1733"/>
                <a:gd name="T8" fmla="*/ 172 w 1288"/>
                <a:gd name="T9" fmla="*/ 632 h 1733"/>
                <a:gd name="T10" fmla="*/ 172 w 1288"/>
                <a:gd name="T11" fmla="*/ 757 h 1733"/>
                <a:gd name="T12" fmla="*/ 180 w 1288"/>
                <a:gd name="T13" fmla="*/ 874 h 1733"/>
                <a:gd name="T14" fmla="*/ 195 w 1288"/>
                <a:gd name="T15" fmla="*/ 1023 h 1733"/>
                <a:gd name="T16" fmla="*/ 234 w 1288"/>
                <a:gd name="T17" fmla="*/ 1319 h 1733"/>
                <a:gd name="T18" fmla="*/ 234 w 1288"/>
                <a:gd name="T19" fmla="*/ 1444 h 1733"/>
                <a:gd name="T20" fmla="*/ 234 w 1288"/>
                <a:gd name="T21" fmla="*/ 1569 h 1733"/>
                <a:gd name="T22" fmla="*/ 297 w 1288"/>
                <a:gd name="T23" fmla="*/ 1694 h 1733"/>
                <a:gd name="T24" fmla="*/ 367 w 1288"/>
                <a:gd name="T25" fmla="*/ 1717 h 1733"/>
                <a:gd name="T26" fmla="*/ 445 w 1288"/>
                <a:gd name="T27" fmla="*/ 1733 h 1733"/>
                <a:gd name="T28" fmla="*/ 539 w 1288"/>
                <a:gd name="T29" fmla="*/ 1733 h 1733"/>
                <a:gd name="T30" fmla="*/ 601 w 1288"/>
                <a:gd name="T31" fmla="*/ 1717 h 1733"/>
                <a:gd name="T32" fmla="*/ 664 w 1288"/>
                <a:gd name="T33" fmla="*/ 1702 h 1733"/>
                <a:gd name="T34" fmla="*/ 796 w 1288"/>
                <a:gd name="T35" fmla="*/ 1632 h 1733"/>
                <a:gd name="T36" fmla="*/ 859 w 1288"/>
                <a:gd name="T37" fmla="*/ 1632 h 1733"/>
                <a:gd name="T38" fmla="*/ 984 w 1288"/>
                <a:gd name="T39" fmla="*/ 1632 h 1733"/>
                <a:gd name="T40" fmla="*/ 1116 w 1288"/>
                <a:gd name="T41" fmla="*/ 1608 h 1733"/>
                <a:gd name="T42" fmla="*/ 1194 w 1288"/>
                <a:gd name="T43" fmla="*/ 1546 h 1733"/>
                <a:gd name="T44" fmla="*/ 1210 w 1288"/>
                <a:gd name="T45" fmla="*/ 1460 h 1733"/>
                <a:gd name="T46" fmla="*/ 1210 w 1288"/>
                <a:gd name="T47" fmla="*/ 1358 h 1733"/>
                <a:gd name="T48" fmla="*/ 1194 w 1288"/>
                <a:gd name="T49" fmla="*/ 1296 h 1733"/>
                <a:gd name="T50" fmla="*/ 1133 w 1288"/>
                <a:gd name="T51" fmla="*/ 1224 h 1733"/>
                <a:gd name="T52" fmla="*/ 1043 w 1288"/>
                <a:gd name="T53" fmla="*/ 1140 h 1733"/>
                <a:gd name="T54" fmla="*/ 959 w 1288"/>
                <a:gd name="T55" fmla="*/ 1014 h 1733"/>
                <a:gd name="T56" fmla="*/ 923 w 1288"/>
                <a:gd name="T57" fmla="*/ 816 h 1733"/>
                <a:gd name="T58" fmla="*/ 971 w 1288"/>
                <a:gd name="T59" fmla="*/ 654 h 1733"/>
                <a:gd name="T60" fmla="*/ 1085 w 1288"/>
                <a:gd name="T61" fmla="*/ 498 h 1733"/>
                <a:gd name="T62" fmla="*/ 1189 w 1288"/>
                <a:gd name="T63" fmla="*/ 310 h 1733"/>
                <a:gd name="T64" fmla="*/ 1265 w 1288"/>
                <a:gd name="T65" fmla="*/ 218 h 1733"/>
                <a:gd name="T66" fmla="*/ 1277 w 1288"/>
                <a:gd name="T67" fmla="*/ 102 h 1733"/>
                <a:gd name="T68" fmla="*/ 1237 w 1288"/>
                <a:gd name="T69" fmla="*/ 38 h 1733"/>
                <a:gd name="T70" fmla="*/ 1189 w 1288"/>
                <a:gd name="T71" fmla="*/ 18 h 1733"/>
                <a:gd name="T72" fmla="*/ 1046 w 1288"/>
                <a:gd name="T73" fmla="*/ 8 h 1733"/>
                <a:gd name="T74" fmla="*/ 859 w 1288"/>
                <a:gd name="T75" fmla="*/ 8 h 1733"/>
                <a:gd name="T76" fmla="*/ 546 w 1288"/>
                <a:gd name="T77" fmla="*/ 70 h 1733"/>
                <a:gd name="T78" fmla="*/ 172 w 1288"/>
                <a:gd name="T79" fmla="*/ 8 h 1733"/>
                <a:gd name="T80" fmla="*/ 31 w 1288"/>
                <a:gd name="T81" fmla="*/ 47 h 1733"/>
                <a:gd name="T82" fmla="*/ 8 w 1288"/>
                <a:gd name="T83" fmla="*/ 141 h 17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8"/>
                <a:gd name="T127" fmla="*/ 0 h 1733"/>
                <a:gd name="T128" fmla="*/ 1288 w 1288"/>
                <a:gd name="T129" fmla="*/ 1733 h 17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8" h="1733">
                  <a:moveTo>
                    <a:pt x="8" y="141"/>
                  </a:moveTo>
                  <a:cubicBezTo>
                    <a:pt x="16" y="164"/>
                    <a:pt x="0" y="211"/>
                    <a:pt x="8" y="242"/>
                  </a:cubicBezTo>
                  <a:cubicBezTo>
                    <a:pt x="23" y="273"/>
                    <a:pt x="62" y="297"/>
                    <a:pt x="86" y="320"/>
                  </a:cubicBezTo>
                  <a:cubicBezTo>
                    <a:pt x="109" y="343"/>
                    <a:pt x="133" y="343"/>
                    <a:pt x="148" y="390"/>
                  </a:cubicBezTo>
                  <a:cubicBezTo>
                    <a:pt x="164" y="445"/>
                    <a:pt x="164" y="570"/>
                    <a:pt x="172" y="632"/>
                  </a:cubicBezTo>
                  <a:cubicBezTo>
                    <a:pt x="172" y="695"/>
                    <a:pt x="172" y="718"/>
                    <a:pt x="172" y="757"/>
                  </a:cubicBezTo>
                  <a:cubicBezTo>
                    <a:pt x="172" y="796"/>
                    <a:pt x="180" y="827"/>
                    <a:pt x="180" y="874"/>
                  </a:cubicBezTo>
                  <a:cubicBezTo>
                    <a:pt x="187" y="913"/>
                    <a:pt x="180" y="945"/>
                    <a:pt x="195" y="1023"/>
                  </a:cubicBezTo>
                  <a:cubicBezTo>
                    <a:pt x="203" y="1093"/>
                    <a:pt x="226" y="1249"/>
                    <a:pt x="234" y="1319"/>
                  </a:cubicBezTo>
                  <a:cubicBezTo>
                    <a:pt x="242" y="1390"/>
                    <a:pt x="234" y="1405"/>
                    <a:pt x="234" y="1444"/>
                  </a:cubicBezTo>
                  <a:cubicBezTo>
                    <a:pt x="234" y="1483"/>
                    <a:pt x="226" y="1530"/>
                    <a:pt x="234" y="1569"/>
                  </a:cubicBezTo>
                  <a:cubicBezTo>
                    <a:pt x="242" y="1608"/>
                    <a:pt x="273" y="1671"/>
                    <a:pt x="297" y="1694"/>
                  </a:cubicBezTo>
                  <a:cubicBezTo>
                    <a:pt x="320" y="1717"/>
                    <a:pt x="336" y="1710"/>
                    <a:pt x="367" y="1717"/>
                  </a:cubicBezTo>
                  <a:cubicBezTo>
                    <a:pt x="390" y="1725"/>
                    <a:pt x="414" y="1733"/>
                    <a:pt x="445" y="1733"/>
                  </a:cubicBezTo>
                  <a:cubicBezTo>
                    <a:pt x="468" y="1733"/>
                    <a:pt x="507" y="1733"/>
                    <a:pt x="539" y="1733"/>
                  </a:cubicBezTo>
                  <a:cubicBezTo>
                    <a:pt x="562" y="1725"/>
                    <a:pt x="578" y="1717"/>
                    <a:pt x="601" y="1717"/>
                  </a:cubicBezTo>
                  <a:cubicBezTo>
                    <a:pt x="625" y="1710"/>
                    <a:pt x="632" y="1710"/>
                    <a:pt x="664" y="1702"/>
                  </a:cubicBezTo>
                  <a:cubicBezTo>
                    <a:pt x="695" y="1686"/>
                    <a:pt x="765" y="1639"/>
                    <a:pt x="796" y="1632"/>
                  </a:cubicBezTo>
                  <a:cubicBezTo>
                    <a:pt x="827" y="1616"/>
                    <a:pt x="827" y="1632"/>
                    <a:pt x="859" y="1632"/>
                  </a:cubicBezTo>
                  <a:cubicBezTo>
                    <a:pt x="890" y="1632"/>
                    <a:pt x="937" y="1632"/>
                    <a:pt x="984" y="1632"/>
                  </a:cubicBezTo>
                  <a:cubicBezTo>
                    <a:pt x="1023" y="1624"/>
                    <a:pt x="1077" y="1616"/>
                    <a:pt x="1116" y="1608"/>
                  </a:cubicBezTo>
                  <a:cubicBezTo>
                    <a:pt x="1148" y="1592"/>
                    <a:pt x="1171" y="1569"/>
                    <a:pt x="1194" y="1546"/>
                  </a:cubicBezTo>
                  <a:cubicBezTo>
                    <a:pt x="1210" y="1514"/>
                    <a:pt x="1210" y="1491"/>
                    <a:pt x="1210" y="1460"/>
                  </a:cubicBezTo>
                  <a:cubicBezTo>
                    <a:pt x="1218" y="1429"/>
                    <a:pt x="1218" y="1390"/>
                    <a:pt x="1210" y="1358"/>
                  </a:cubicBezTo>
                  <a:cubicBezTo>
                    <a:pt x="1210" y="1335"/>
                    <a:pt x="1202" y="1319"/>
                    <a:pt x="1194" y="1296"/>
                  </a:cubicBezTo>
                  <a:cubicBezTo>
                    <a:pt x="1187" y="1272"/>
                    <a:pt x="1149" y="1255"/>
                    <a:pt x="1133" y="1224"/>
                  </a:cubicBezTo>
                  <a:cubicBezTo>
                    <a:pt x="1118" y="1200"/>
                    <a:pt x="1059" y="1171"/>
                    <a:pt x="1043" y="1140"/>
                  </a:cubicBezTo>
                  <a:cubicBezTo>
                    <a:pt x="1028" y="1109"/>
                    <a:pt x="966" y="1053"/>
                    <a:pt x="959" y="1014"/>
                  </a:cubicBezTo>
                  <a:cubicBezTo>
                    <a:pt x="951" y="975"/>
                    <a:pt x="916" y="886"/>
                    <a:pt x="923" y="816"/>
                  </a:cubicBezTo>
                  <a:cubicBezTo>
                    <a:pt x="923" y="746"/>
                    <a:pt x="963" y="709"/>
                    <a:pt x="971" y="654"/>
                  </a:cubicBezTo>
                  <a:cubicBezTo>
                    <a:pt x="979" y="592"/>
                    <a:pt x="1062" y="537"/>
                    <a:pt x="1085" y="498"/>
                  </a:cubicBezTo>
                  <a:cubicBezTo>
                    <a:pt x="1109" y="459"/>
                    <a:pt x="1142" y="349"/>
                    <a:pt x="1189" y="310"/>
                  </a:cubicBezTo>
                  <a:cubicBezTo>
                    <a:pt x="1244" y="263"/>
                    <a:pt x="1233" y="249"/>
                    <a:pt x="1265" y="218"/>
                  </a:cubicBezTo>
                  <a:cubicBezTo>
                    <a:pt x="1288" y="179"/>
                    <a:pt x="1285" y="133"/>
                    <a:pt x="1277" y="102"/>
                  </a:cubicBezTo>
                  <a:cubicBezTo>
                    <a:pt x="1261" y="63"/>
                    <a:pt x="1269" y="62"/>
                    <a:pt x="1237" y="38"/>
                  </a:cubicBezTo>
                  <a:cubicBezTo>
                    <a:pt x="1206" y="7"/>
                    <a:pt x="1244" y="26"/>
                    <a:pt x="1189" y="18"/>
                  </a:cubicBezTo>
                  <a:cubicBezTo>
                    <a:pt x="1135" y="10"/>
                    <a:pt x="1109" y="8"/>
                    <a:pt x="1046" y="8"/>
                  </a:cubicBezTo>
                  <a:cubicBezTo>
                    <a:pt x="984" y="8"/>
                    <a:pt x="945" y="0"/>
                    <a:pt x="859" y="8"/>
                  </a:cubicBezTo>
                  <a:cubicBezTo>
                    <a:pt x="773" y="16"/>
                    <a:pt x="664" y="70"/>
                    <a:pt x="546" y="70"/>
                  </a:cubicBezTo>
                  <a:cubicBezTo>
                    <a:pt x="429" y="70"/>
                    <a:pt x="258" y="8"/>
                    <a:pt x="172" y="8"/>
                  </a:cubicBezTo>
                  <a:cubicBezTo>
                    <a:pt x="86" y="0"/>
                    <a:pt x="55" y="23"/>
                    <a:pt x="31" y="47"/>
                  </a:cubicBezTo>
                  <a:cubicBezTo>
                    <a:pt x="0" y="70"/>
                    <a:pt x="16" y="117"/>
                    <a:pt x="8" y="141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32"/>
            <p:cNvSpPr>
              <a:spLocks noChangeArrowheads="1"/>
            </p:cNvSpPr>
            <p:nvPr/>
          </p:nvSpPr>
          <p:spPr bwMode="auto">
            <a:xfrm>
              <a:off x="3367" y="2796"/>
              <a:ext cx="42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2" name="Rectangle 33"/>
            <p:cNvSpPr>
              <a:spLocks noChangeArrowheads="1"/>
            </p:cNvSpPr>
            <p:nvPr/>
          </p:nvSpPr>
          <p:spPr bwMode="auto">
            <a:xfrm>
              <a:off x="3436" y="2838"/>
              <a:ext cx="2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C0593"/>
                  </a:solidFill>
                  <a:latin typeface="Arial" pitchFamily="34" charset="0"/>
                </a:rPr>
                <a:t>COO</a:t>
              </a:r>
              <a:endParaRPr lang="en-US" sz="2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03" name="Rectangle 34"/>
            <p:cNvSpPr>
              <a:spLocks noChangeArrowheads="1"/>
            </p:cNvSpPr>
            <p:nvPr/>
          </p:nvSpPr>
          <p:spPr bwMode="auto">
            <a:xfrm>
              <a:off x="4031" y="1480"/>
              <a:ext cx="17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C0593"/>
                  </a:solidFill>
                  <a:latin typeface="Arial" pitchFamily="34" charset="0"/>
                </a:rPr>
                <a:t>NH</a:t>
              </a:r>
              <a:endParaRPr lang="en-US" sz="2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04" name="Rectangle 35"/>
            <p:cNvSpPr>
              <a:spLocks noChangeArrowheads="1"/>
            </p:cNvSpPr>
            <p:nvPr/>
          </p:nvSpPr>
          <p:spPr bwMode="auto">
            <a:xfrm>
              <a:off x="4220" y="1563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C0593"/>
                  </a:solidFill>
                  <a:latin typeface="Arial" pitchFamily="34" charset="0"/>
                </a:rPr>
                <a:t>2</a:t>
              </a:r>
              <a:endParaRPr lang="en-US" sz="2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05" name="Line 36"/>
            <p:cNvSpPr>
              <a:spLocks noChangeShapeType="1"/>
            </p:cNvSpPr>
            <p:nvPr/>
          </p:nvSpPr>
          <p:spPr bwMode="auto">
            <a:xfrm>
              <a:off x="3678" y="1893"/>
              <a:ext cx="83" cy="47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37"/>
            <p:cNvSpPr>
              <a:spLocks noChangeShapeType="1"/>
            </p:cNvSpPr>
            <p:nvPr/>
          </p:nvSpPr>
          <p:spPr bwMode="auto">
            <a:xfrm>
              <a:off x="3588" y="2658"/>
              <a:ext cx="97" cy="1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38"/>
            <p:cNvSpPr>
              <a:spLocks noChangeShapeType="1"/>
            </p:cNvSpPr>
            <p:nvPr/>
          </p:nvSpPr>
          <p:spPr bwMode="auto">
            <a:xfrm flipH="1">
              <a:off x="4030" y="1761"/>
              <a:ext cx="48" cy="117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Rectangle 39"/>
            <p:cNvSpPr>
              <a:spLocks noChangeArrowheads="1"/>
            </p:cNvSpPr>
            <p:nvPr/>
          </p:nvSpPr>
          <p:spPr bwMode="auto">
            <a:xfrm>
              <a:off x="3146" y="1505"/>
              <a:ext cx="40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09" name="Rectangle 40"/>
            <p:cNvSpPr>
              <a:spLocks noChangeArrowheads="1"/>
            </p:cNvSpPr>
            <p:nvPr/>
          </p:nvSpPr>
          <p:spPr bwMode="auto">
            <a:xfrm>
              <a:off x="3216" y="1526"/>
              <a:ext cx="24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C0593"/>
                  </a:solidFill>
                  <a:latin typeface="Arial" pitchFamily="34" charset="0"/>
                </a:rPr>
                <a:t>Lys182</a:t>
              </a:r>
              <a:endParaRPr lang="en-US" sz="2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10" name="Rectangle 41"/>
            <p:cNvSpPr>
              <a:spLocks noChangeArrowheads="1"/>
            </p:cNvSpPr>
            <p:nvPr/>
          </p:nvSpPr>
          <p:spPr bwMode="auto">
            <a:xfrm>
              <a:off x="3285" y="1602"/>
              <a:ext cx="12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C0593"/>
                  </a:solidFill>
                  <a:latin typeface="Arial" pitchFamily="34" charset="0"/>
                </a:rPr>
                <a:t>clip</a:t>
              </a:r>
              <a:endParaRPr lang="en-US" sz="2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11" name="Rectangle 42"/>
            <p:cNvSpPr>
              <a:spLocks noChangeArrowheads="1"/>
            </p:cNvSpPr>
            <p:nvPr/>
          </p:nvSpPr>
          <p:spPr bwMode="auto">
            <a:xfrm>
              <a:off x="3844" y="2651"/>
              <a:ext cx="40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2" name="Rectangle 43"/>
            <p:cNvSpPr>
              <a:spLocks noChangeArrowheads="1"/>
            </p:cNvSpPr>
            <p:nvPr/>
          </p:nvSpPr>
          <p:spPr bwMode="auto">
            <a:xfrm>
              <a:off x="3913" y="2673"/>
              <a:ext cx="24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C0593"/>
                  </a:solidFill>
                  <a:latin typeface="Arial" pitchFamily="34" charset="0"/>
                </a:rPr>
                <a:t>Lys145</a:t>
              </a:r>
              <a:endParaRPr lang="en-US" sz="2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13" name="Rectangle 44"/>
            <p:cNvSpPr>
              <a:spLocks noChangeArrowheads="1"/>
            </p:cNvSpPr>
            <p:nvPr/>
          </p:nvSpPr>
          <p:spPr bwMode="auto">
            <a:xfrm>
              <a:off x="3983" y="2755"/>
              <a:ext cx="12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C0593"/>
                  </a:solidFill>
                  <a:latin typeface="Arial" pitchFamily="34" charset="0"/>
                </a:rPr>
                <a:t>clip</a:t>
              </a:r>
              <a:endParaRPr lang="en-US" sz="2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14" name="Freeform 45"/>
            <p:cNvSpPr>
              <a:spLocks/>
            </p:cNvSpPr>
            <p:nvPr/>
          </p:nvSpPr>
          <p:spPr bwMode="auto">
            <a:xfrm>
              <a:off x="3381" y="1547"/>
              <a:ext cx="792" cy="1332"/>
            </a:xfrm>
            <a:custGeom>
              <a:avLst/>
              <a:gdLst>
                <a:gd name="T0" fmla="*/ 117 w 895"/>
                <a:gd name="T1" fmla="*/ 1366 h 1507"/>
                <a:gd name="T2" fmla="*/ 78 w 895"/>
                <a:gd name="T3" fmla="*/ 1117 h 1507"/>
                <a:gd name="T4" fmla="*/ 78 w 895"/>
                <a:gd name="T5" fmla="*/ 1296 h 1507"/>
                <a:gd name="T6" fmla="*/ 250 w 895"/>
                <a:gd name="T7" fmla="*/ 1140 h 1507"/>
                <a:gd name="T8" fmla="*/ 31 w 895"/>
                <a:gd name="T9" fmla="*/ 820 h 1507"/>
                <a:gd name="T10" fmla="*/ 62 w 895"/>
                <a:gd name="T11" fmla="*/ 1031 h 1507"/>
                <a:gd name="T12" fmla="*/ 211 w 895"/>
                <a:gd name="T13" fmla="*/ 804 h 1507"/>
                <a:gd name="T14" fmla="*/ 62 w 895"/>
                <a:gd name="T15" fmla="*/ 492 h 1507"/>
                <a:gd name="T16" fmla="*/ 31 w 895"/>
                <a:gd name="T17" fmla="*/ 648 h 1507"/>
                <a:gd name="T18" fmla="*/ 218 w 895"/>
                <a:gd name="T19" fmla="*/ 609 h 1507"/>
                <a:gd name="T20" fmla="*/ 273 w 895"/>
                <a:gd name="T21" fmla="*/ 445 h 1507"/>
                <a:gd name="T22" fmla="*/ 257 w 895"/>
                <a:gd name="T23" fmla="*/ 328 h 1507"/>
                <a:gd name="T24" fmla="*/ 8 w 895"/>
                <a:gd name="T25" fmla="*/ 195 h 1507"/>
                <a:gd name="T26" fmla="*/ 218 w 895"/>
                <a:gd name="T27" fmla="*/ 211 h 1507"/>
                <a:gd name="T28" fmla="*/ 133 w 895"/>
                <a:gd name="T29" fmla="*/ 8 h 1507"/>
                <a:gd name="T30" fmla="*/ 250 w 895"/>
                <a:gd name="T31" fmla="*/ 180 h 1507"/>
                <a:gd name="T32" fmla="*/ 335 w 895"/>
                <a:gd name="T33" fmla="*/ 554 h 1507"/>
                <a:gd name="T34" fmla="*/ 335 w 895"/>
                <a:gd name="T35" fmla="*/ 1218 h 1507"/>
                <a:gd name="T36" fmla="*/ 429 w 895"/>
                <a:gd name="T37" fmla="*/ 1390 h 1507"/>
                <a:gd name="T38" fmla="*/ 819 w 895"/>
                <a:gd name="T39" fmla="*/ 1499 h 1507"/>
                <a:gd name="T40" fmla="*/ 437 w 895"/>
                <a:gd name="T41" fmla="*/ 1382 h 1507"/>
                <a:gd name="T42" fmla="*/ 523 w 895"/>
                <a:gd name="T43" fmla="*/ 1202 h 1507"/>
                <a:gd name="T44" fmla="*/ 515 w 895"/>
                <a:gd name="T45" fmla="*/ 1202 h 1507"/>
                <a:gd name="T46" fmla="*/ 593 w 895"/>
                <a:gd name="T47" fmla="*/ 1226 h 1507"/>
                <a:gd name="T48" fmla="*/ 374 w 895"/>
                <a:gd name="T49" fmla="*/ 1109 h 1507"/>
                <a:gd name="T50" fmla="*/ 476 w 895"/>
                <a:gd name="T51" fmla="*/ 789 h 1507"/>
                <a:gd name="T52" fmla="*/ 429 w 895"/>
                <a:gd name="T53" fmla="*/ 429 h 1507"/>
                <a:gd name="T54" fmla="*/ 609 w 895"/>
                <a:gd name="T55" fmla="*/ 461 h 1507"/>
                <a:gd name="T56" fmla="*/ 726 w 895"/>
                <a:gd name="T57" fmla="*/ 437 h 1507"/>
                <a:gd name="T58" fmla="*/ 601 w 895"/>
                <a:gd name="T59" fmla="*/ 328 h 1507"/>
                <a:gd name="T60" fmla="*/ 429 w 895"/>
                <a:gd name="T61" fmla="*/ 234 h 1507"/>
                <a:gd name="T62" fmla="*/ 468 w 895"/>
                <a:gd name="T63" fmla="*/ 94 h 1507"/>
                <a:gd name="T64" fmla="*/ 624 w 895"/>
                <a:gd name="T65" fmla="*/ 86 h 1507"/>
                <a:gd name="T66" fmla="*/ 733 w 895"/>
                <a:gd name="T67" fmla="*/ 195 h 1507"/>
                <a:gd name="T68" fmla="*/ 871 w 895"/>
                <a:gd name="T69" fmla="*/ 224 h 1507"/>
                <a:gd name="T70" fmla="*/ 863 w 895"/>
                <a:gd name="T71" fmla="*/ 84 h 15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5"/>
                <a:gd name="T109" fmla="*/ 0 h 1507"/>
                <a:gd name="T110" fmla="*/ 895 w 895"/>
                <a:gd name="T111" fmla="*/ 1507 h 15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5" h="1507">
                  <a:moveTo>
                    <a:pt x="109" y="1468"/>
                  </a:moveTo>
                  <a:cubicBezTo>
                    <a:pt x="109" y="1452"/>
                    <a:pt x="101" y="1413"/>
                    <a:pt x="117" y="1366"/>
                  </a:cubicBezTo>
                  <a:cubicBezTo>
                    <a:pt x="133" y="1312"/>
                    <a:pt x="195" y="1210"/>
                    <a:pt x="187" y="1171"/>
                  </a:cubicBezTo>
                  <a:cubicBezTo>
                    <a:pt x="187" y="1124"/>
                    <a:pt x="109" y="1109"/>
                    <a:pt x="78" y="1117"/>
                  </a:cubicBezTo>
                  <a:cubicBezTo>
                    <a:pt x="55" y="1124"/>
                    <a:pt x="39" y="1171"/>
                    <a:pt x="39" y="1202"/>
                  </a:cubicBezTo>
                  <a:cubicBezTo>
                    <a:pt x="39" y="1234"/>
                    <a:pt x="47" y="1281"/>
                    <a:pt x="78" y="1296"/>
                  </a:cubicBezTo>
                  <a:cubicBezTo>
                    <a:pt x="101" y="1312"/>
                    <a:pt x="172" y="1327"/>
                    <a:pt x="195" y="1296"/>
                  </a:cubicBezTo>
                  <a:cubicBezTo>
                    <a:pt x="226" y="1273"/>
                    <a:pt x="257" y="1218"/>
                    <a:pt x="250" y="1140"/>
                  </a:cubicBezTo>
                  <a:cubicBezTo>
                    <a:pt x="242" y="1062"/>
                    <a:pt x="187" y="882"/>
                    <a:pt x="156" y="828"/>
                  </a:cubicBezTo>
                  <a:cubicBezTo>
                    <a:pt x="117" y="781"/>
                    <a:pt x="55" y="804"/>
                    <a:pt x="31" y="820"/>
                  </a:cubicBezTo>
                  <a:cubicBezTo>
                    <a:pt x="8" y="843"/>
                    <a:pt x="8" y="921"/>
                    <a:pt x="16" y="953"/>
                  </a:cubicBezTo>
                  <a:cubicBezTo>
                    <a:pt x="16" y="992"/>
                    <a:pt x="39" y="1023"/>
                    <a:pt x="62" y="1031"/>
                  </a:cubicBezTo>
                  <a:cubicBezTo>
                    <a:pt x="86" y="1039"/>
                    <a:pt x="133" y="1039"/>
                    <a:pt x="156" y="999"/>
                  </a:cubicBezTo>
                  <a:cubicBezTo>
                    <a:pt x="179" y="960"/>
                    <a:pt x="203" y="890"/>
                    <a:pt x="211" y="804"/>
                  </a:cubicBezTo>
                  <a:cubicBezTo>
                    <a:pt x="218" y="718"/>
                    <a:pt x="234" y="547"/>
                    <a:pt x="211" y="492"/>
                  </a:cubicBezTo>
                  <a:cubicBezTo>
                    <a:pt x="187" y="445"/>
                    <a:pt x="94" y="476"/>
                    <a:pt x="62" y="492"/>
                  </a:cubicBezTo>
                  <a:cubicBezTo>
                    <a:pt x="31" y="508"/>
                    <a:pt x="31" y="570"/>
                    <a:pt x="31" y="601"/>
                  </a:cubicBezTo>
                  <a:cubicBezTo>
                    <a:pt x="23" y="625"/>
                    <a:pt x="16" y="632"/>
                    <a:pt x="31" y="648"/>
                  </a:cubicBezTo>
                  <a:cubicBezTo>
                    <a:pt x="47" y="672"/>
                    <a:pt x="86" y="711"/>
                    <a:pt x="117" y="711"/>
                  </a:cubicBezTo>
                  <a:cubicBezTo>
                    <a:pt x="148" y="703"/>
                    <a:pt x="195" y="648"/>
                    <a:pt x="218" y="609"/>
                  </a:cubicBezTo>
                  <a:cubicBezTo>
                    <a:pt x="242" y="570"/>
                    <a:pt x="250" y="500"/>
                    <a:pt x="257" y="476"/>
                  </a:cubicBezTo>
                  <a:cubicBezTo>
                    <a:pt x="265" y="445"/>
                    <a:pt x="265" y="461"/>
                    <a:pt x="273" y="445"/>
                  </a:cubicBezTo>
                  <a:cubicBezTo>
                    <a:pt x="273" y="429"/>
                    <a:pt x="265" y="390"/>
                    <a:pt x="257" y="367"/>
                  </a:cubicBezTo>
                  <a:cubicBezTo>
                    <a:pt x="257" y="351"/>
                    <a:pt x="273" y="344"/>
                    <a:pt x="257" y="328"/>
                  </a:cubicBezTo>
                  <a:cubicBezTo>
                    <a:pt x="242" y="312"/>
                    <a:pt x="211" y="297"/>
                    <a:pt x="164" y="273"/>
                  </a:cubicBezTo>
                  <a:cubicBezTo>
                    <a:pt x="125" y="258"/>
                    <a:pt x="16" y="203"/>
                    <a:pt x="8" y="195"/>
                  </a:cubicBezTo>
                  <a:cubicBezTo>
                    <a:pt x="0" y="195"/>
                    <a:pt x="86" y="250"/>
                    <a:pt x="125" y="250"/>
                  </a:cubicBezTo>
                  <a:cubicBezTo>
                    <a:pt x="156" y="258"/>
                    <a:pt x="187" y="250"/>
                    <a:pt x="218" y="211"/>
                  </a:cubicBezTo>
                  <a:cubicBezTo>
                    <a:pt x="257" y="172"/>
                    <a:pt x="335" y="70"/>
                    <a:pt x="320" y="31"/>
                  </a:cubicBezTo>
                  <a:cubicBezTo>
                    <a:pt x="304" y="0"/>
                    <a:pt x="133" y="8"/>
                    <a:pt x="133" y="8"/>
                  </a:cubicBezTo>
                  <a:cubicBezTo>
                    <a:pt x="133" y="8"/>
                    <a:pt x="289" y="8"/>
                    <a:pt x="312" y="39"/>
                  </a:cubicBezTo>
                  <a:cubicBezTo>
                    <a:pt x="328" y="70"/>
                    <a:pt x="242" y="125"/>
                    <a:pt x="250" y="180"/>
                  </a:cubicBezTo>
                  <a:cubicBezTo>
                    <a:pt x="250" y="242"/>
                    <a:pt x="312" y="328"/>
                    <a:pt x="328" y="390"/>
                  </a:cubicBezTo>
                  <a:cubicBezTo>
                    <a:pt x="343" y="445"/>
                    <a:pt x="343" y="468"/>
                    <a:pt x="335" y="554"/>
                  </a:cubicBezTo>
                  <a:cubicBezTo>
                    <a:pt x="328" y="632"/>
                    <a:pt x="273" y="773"/>
                    <a:pt x="273" y="882"/>
                  </a:cubicBezTo>
                  <a:cubicBezTo>
                    <a:pt x="273" y="992"/>
                    <a:pt x="320" y="1148"/>
                    <a:pt x="335" y="1218"/>
                  </a:cubicBezTo>
                  <a:cubicBezTo>
                    <a:pt x="351" y="1281"/>
                    <a:pt x="351" y="1257"/>
                    <a:pt x="367" y="1281"/>
                  </a:cubicBezTo>
                  <a:cubicBezTo>
                    <a:pt x="382" y="1312"/>
                    <a:pt x="390" y="1366"/>
                    <a:pt x="429" y="1390"/>
                  </a:cubicBezTo>
                  <a:cubicBezTo>
                    <a:pt x="468" y="1421"/>
                    <a:pt x="554" y="1437"/>
                    <a:pt x="616" y="1452"/>
                  </a:cubicBezTo>
                  <a:cubicBezTo>
                    <a:pt x="687" y="1476"/>
                    <a:pt x="811" y="1499"/>
                    <a:pt x="819" y="1499"/>
                  </a:cubicBezTo>
                  <a:cubicBezTo>
                    <a:pt x="835" y="1507"/>
                    <a:pt x="757" y="1491"/>
                    <a:pt x="694" y="1476"/>
                  </a:cubicBezTo>
                  <a:cubicBezTo>
                    <a:pt x="632" y="1452"/>
                    <a:pt x="484" y="1413"/>
                    <a:pt x="437" y="1382"/>
                  </a:cubicBezTo>
                  <a:cubicBezTo>
                    <a:pt x="398" y="1359"/>
                    <a:pt x="413" y="1351"/>
                    <a:pt x="429" y="1320"/>
                  </a:cubicBezTo>
                  <a:cubicBezTo>
                    <a:pt x="445" y="1296"/>
                    <a:pt x="468" y="1218"/>
                    <a:pt x="523" y="1202"/>
                  </a:cubicBezTo>
                  <a:cubicBezTo>
                    <a:pt x="577" y="1195"/>
                    <a:pt x="757" y="1257"/>
                    <a:pt x="757" y="1257"/>
                  </a:cubicBezTo>
                  <a:cubicBezTo>
                    <a:pt x="757" y="1257"/>
                    <a:pt x="499" y="1202"/>
                    <a:pt x="515" y="1202"/>
                  </a:cubicBezTo>
                  <a:cubicBezTo>
                    <a:pt x="531" y="1210"/>
                    <a:pt x="843" y="1265"/>
                    <a:pt x="850" y="1265"/>
                  </a:cubicBezTo>
                  <a:cubicBezTo>
                    <a:pt x="866" y="1273"/>
                    <a:pt x="655" y="1234"/>
                    <a:pt x="593" y="1226"/>
                  </a:cubicBezTo>
                  <a:cubicBezTo>
                    <a:pt x="538" y="1218"/>
                    <a:pt x="546" y="1226"/>
                    <a:pt x="507" y="1202"/>
                  </a:cubicBezTo>
                  <a:cubicBezTo>
                    <a:pt x="468" y="1187"/>
                    <a:pt x="398" y="1148"/>
                    <a:pt x="374" y="1109"/>
                  </a:cubicBezTo>
                  <a:cubicBezTo>
                    <a:pt x="351" y="1070"/>
                    <a:pt x="343" y="1015"/>
                    <a:pt x="367" y="960"/>
                  </a:cubicBezTo>
                  <a:cubicBezTo>
                    <a:pt x="382" y="906"/>
                    <a:pt x="468" y="843"/>
                    <a:pt x="476" y="789"/>
                  </a:cubicBezTo>
                  <a:cubicBezTo>
                    <a:pt x="484" y="734"/>
                    <a:pt x="398" y="679"/>
                    <a:pt x="390" y="617"/>
                  </a:cubicBezTo>
                  <a:cubicBezTo>
                    <a:pt x="382" y="562"/>
                    <a:pt x="406" y="453"/>
                    <a:pt x="429" y="429"/>
                  </a:cubicBezTo>
                  <a:cubicBezTo>
                    <a:pt x="452" y="398"/>
                    <a:pt x="476" y="445"/>
                    <a:pt x="507" y="445"/>
                  </a:cubicBezTo>
                  <a:cubicBezTo>
                    <a:pt x="538" y="453"/>
                    <a:pt x="585" y="461"/>
                    <a:pt x="609" y="461"/>
                  </a:cubicBezTo>
                  <a:cubicBezTo>
                    <a:pt x="632" y="468"/>
                    <a:pt x="616" y="468"/>
                    <a:pt x="632" y="461"/>
                  </a:cubicBezTo>
                  <a:cubicBezTo>
                    <a:pt x="655" y="453"/>
                    <a:pt x="710" y="453"/>
                    <a:pt x="726" y="437"/>
                  </a:cubicBezTo>
                  <a:cubicBezTo>
                    <a:pt x="741" y="422"/>
                    <a:pt x="749" y="375"/>
                    <a:pt x="726" y="359"/>
                  </a:cubicBezTo>
                  <a:cubicBezTo>
                    <a:pt x="710" y="344"/>
                    <a:pt x="640" y="336"/>
                    <a:pt x="601" y="328"/>
                  </a:cubicBezTo>
                  <a:cubicBezTo>
                    <a:pt x="554" y="320"/>
                    <a:pt x="499" y="320"/>
                    <a:pt x="476" y="305"/>
                  </a:cubicBezTo>
                  <a:cubicBezTo>
                    <a:pt x="445" y="289"/>
                    <a:pt x="437" y="258"/>
                    <a:pt x="429" y="234"/>
                  </a:cubicBezTo>
                  <a:cubicBezTo>
                    <a:pt x="421" y="203"/>
                    <a:pt x="421" y="156"/>
                    <a:pt x="429" y="133"/>
                  </a:cubicBezTo>
                  <a:cubicBezTo>
                    <a:pt x="437" y="117"/>
                    <a:pt x="452" y="102"/>
                    <a:pt x="468" y="94"/>
                  </a:cubicBezTo>
                  <a:cubicBezTo>
                    <a:pt x="492" y="78"/>
                    <a:pt x="499" y="70"/>
                    <a:pt x="531" y="70"/>
                  </a:cubicBezTo>
                  <a:cubicBezTo>
                    <a:pt x="554" y="70"/>
                    <a:pt x="609" y="78"/>
                    <a:pt x="624" y="86"/>
                  </a:cubicBezTo>
                  <a:cubicBezTo>
                    <a:pt x="648" y="94"/>
                    <a:pt x="648" y="109"/>
                    <a:pt x="671" y="133"/>
                  </a:cubicBezTo>
                  <a:cubicBezTo>
                    <a:pt x="687" y="148"/>
                    <a:pt x="710" y="172"/>
                    <a:pt x="733" y="195"/>
                  </a:cubicBezTo>
                  <a:cubicBezTo>
                    <a:pt x="765" y="219"/>
                    <a:pt x="788" y="242"/>
                    <a:pt x="811" y="258"/>
                  </a:cubicBezTo>
                  <a:cubicBezTo>
                    <a:pt x="835" y="265"/>
                    <a:pt x="847" y="231"/>
                    <a:pt x="871" y="224"/>
                  </a:cubicBezTo>
                  <a:cubicBezTo>
                    <a:pt x="886" y="224"/>
                    <a:pt x="880" y="167"/>
                    <a:pt x="887" y="152"/>
                  </a:cubicBezTo>
                  <a:cubicBezTo>
                    <a:pt x="895" y="128"/>
                    <a:pt x="807" y="76"/>
                    <a:pt x="863" y="84"/>
                  </a:cubicBezTo>
                </a:path>
              </a:pathLst>
            </a:custGeom>
            <a:noFill/>
            <a:ln w="36513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46"/>
            <p:cNvSpPr>
              <a:spLocks noChangeShapeType="1"/>
            </p:cNvSpPr>
            <p:nvPr/>
          </p:nvSpPr>
          <p:spPr bwMode="auto">
            <a:xfrm flipV="1">
              <a:off x="3740" y="2611"/>
              <a:ext cx="97" cy="130"/>
            </a:xfrm>
            <a:prstGeom prst="line">
              <a:avLst/>
            </a:prstGeom>
            <a:noFill/>
            <a:ln w="746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47"/>
            <p:cNvSpPr>
              <a:spLocks noChangeShapeType="1"/>
            </p:cNvSpPr>
            <p:nvPr/>
          </p:nvSpPr>
          <p:spPr bwMode="auto">
            <a:xfrm flipH="1">
              <a:off x="3519" y="1713"/>
              <a:ext cx="90" cy="62"/>
            </a:xfrm>
            <a:prstGeom prst="line">
              <a:avLst/>
            </a:prstGeom>
            <a:noFill/>
            <a:ln w="746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Rectangle 48"/>
            <p:cNvSpPr>
              <a:spLocks noChangeArrowheads="1"/>
            </p:cNvSpPr>
            <p:nvPr/>
          </p:nvSpPr>
          <p:spPr bwMode="auto">
            <a:xfrm>
              <a:off x="4465" y="1147"/>
              <a:ext cx="6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18" name="Rectangle 49"/>
            <p:cNvSpPr>
              <a:spLocks noChangeArrowheads="1"/>
            </p:cNvSpPr>
            <p:nvPr/>
          </p:nvSpPr>
          <p:spPr bwMode="auto">
            <a:xfrm>
              <a:off x="4534" y="1154"/>
              <a:ext cx="68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100">
                  <a:latin typeface="Arial" pitchFamily="34" charset="0"/>
                </a:rPr>
                <a:t>inPSA</a:t>
              </a:r>
              <a:endParaRPr lang="en-US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19" name="Freeform 50"/>
            <p:cNvSpPr>
              <a:spLocks/>
            </p:cNvSpPr>
            <p:nvPr/>
          </p:nvSpPr>
          <p:spPr bwMode="auto">
            <a:xfrm>
              <a:off x="4272" y="1471"/>
              <a:ext cx="1008" cy="1457"/>
            </a:xfrm>
            <a:custGeom>
              <a:avLst/>
              <a:gdLst>
                <a:gd name="T0" fmla="*/ 33 w 146"/>
                <a:gd name="T1" fmla="*/ 9 h 211"/>
                <a:gd name="T2" fmla="*/ 27 w 146"/>
                <a:gd name="T3" fmla="*/ 20 h 211"/>
                <a:gd name="T4" fmla="*/ 15 w 146"/>
                <a:gd name="T5" fmla="*/ 48 h 211"/>
                <a:gd name="T6" fmla="*/ 10 w 146"/>
                <a:gd name="T7" fmla="*/ 62 h 211"/>
                <a:gd name="T8" fmla="*/ 8 w 146"/>
                <a:gd name="T9" fmla="*/ 74 h 211"/>
                <a:gd name="T10" fmla="*/ 5 w 146"/>
                <a:gd name="T11" fmla="*/ 87 h 211"/>
                <a:gd name="T12" fmla="*/ 3 w 146"/>
                <a:gd name="T13" fmla="*/ 105 h 211"/>
                <a:gd name="T14" fmla="*/ 0 w 146"/>
                <a:gd name="T15" fmla="*/ 120 h 211"/>
                <a:gd name="T16" fmla="*/ 1 w 146"/>
                <a:gd name="T17" fmla="*/ 137 h 211"/>
                <a:gd name="T18" fmla="*/ 7 w 146"/>
                <a:gd name="T19" fmla="*/ 152 h 211"/>
                <a:gd name="T20" fmla="*/ 9 w 146"/>
                <a:gd name="T21" fmla="*/ 167 h 211"/>
                <a:gd name="T22" fmla="*/ 7 w 146"/>
                <a:gd name="T23" fmla="*/ 182 h 211"/>
                <a:gd name="T24" fmla="*/ 10 w 146"/>
                <a:gd name="T25" fmla="*/ 191 h 211"/>
                <a:gd name="T26" fmla="*/ 13 w 146"/>
                <a:gd name="T27" fmla="*/ 202 h 211"/>
                <a:gd name="T28" fmla="*/ 21 w 146"/>
                <a:gd name="T29" fmla="*/ 209 h 211"/>
                <a:gd name="T30" fmla="*/ 39 w 146"/>
                <a:gd name="T31" fmla="*/ 211 h 211"/>
                <a:gd name="T32" fmla="*/ 52 w 146"/>
                <a:gd name="T33" fmla="*/ 209 h 211"/>
                <a:gd name="T34" fmla="*/ 65 w 146"/>
                <a:gd name="T35" fmla="*/ 205 h 211"/>
                <a:gd name="T36" fmla="*/ 73 w 146"/>
                <a:gd name="T37" fmla="*/ 191 h 211"/>
                <a:gd name="T38" fmla="*/ 78 w 146"/>
                <a:gd name="T39" fmla="*/ 179 h 211"/>
                <a:gd name="T40" fmla="*/ 86 w 146"/>
                <a:gd name="T41" fmla="*/ 172 h 211"/>
                <a:gd name="T42" fmla="*/ 96 w 146"/>
                <a:gd name="T43" fmla="*/ 167 h 211"/>
                <a:gd name="T44" fmla="*/ 103 w 146"/>
                <a:gd name="T45" fmla="*/ 160 h 211"/>
                <a:gd name="T46" fmla="*/ 112 w 146"/>
                <a:gd name="T47" fmla="*/ 149 h 211"/>
                <a:gd name="T48" fmla="*/ 116 w 146"/>
                <a:gd name="T49" fmla="*/ 143 h 211"/>
                <a:gd name="T50" fmla="*/ 119 w 146"/>
                <a:gd name="T51" fmla="*/ 136 h 211"/>
                <a:gd name="T52" fmla="*/ 119 w 146"/>
                <a:gd name="T53" fmla="*/ 112 h 211"/>
                <a:gd name="T54" fmla="*/ 111 w 146"/>
                <a:gd name="T55" fmla="*/ 104 h 211"/>
                <a:gd name="T56" fmla="*/ 103 w 146"/>
                <a:gd name="T57" fmla="*/ 96 h 211"/>
                <a:gd name="T58" fmla="*/ 103 w 146"/>
                <a:gd name="T59" fmla="*/ 88 h 211"/>
                <a:gd name="T60" fmla="*/ 106 w 146"/>
                <a:gd name="T61" fmla="*/ 73 h 211"/>
                <a:gd name="T62" fmla="*/ 113 w 146"/>
                <a:gd name="T63" fmla="*/ 60 h 211"/>
                <a:gd name="T64" fmla="*/ 123 w 146"/>
                <a:gd name="T65" fmla="*/ 51 h 211"/>
                <a:gd name="T66" fmla="*/ 143 w 146"/>
                <a:gd name="T67" fmla="*/ 48 h 211"/>
                <a:gd name="T68" fmla="*/ 143 w 146"/>
                <a:gd name="T69" fmla="*/ 32 h 211"/>
                <a:gd name="T70" fmla="*/ 135 w 146"/>
                <a:gd name="T71" fmla="*/ 16 h 211"/>
                <a:gd name="T72" fmla="*/ 119 w 146"/>
                <a:gd name="T73" fmla="*/ 16 h 211"/>
                <a:gd name="T74" fmla="*/ 103 w 146"/>
                <a:gd name="T75" fmla="*/ 16 h 211"/>
                <a:gd name="T76" fmla="*/ 95 w 146"/>
                <a:gd name="T77" fmla="*/ 8 h 211"/>
                <a:gd name="T78" fmla="*/ 71 w 146"/>
                <a:gd name="T79" fmla="*/ 0 h 211"/>
                <a:gd name="T80" fmla="*/ 46 w 146"/>
                <a:gd name="T81" fmla="*/ 5 h 211"/>
                <a:gd name="T82" fmla="*/ 33 w 146"/>
                <a:gd name="T83" fmla="*/ 9 h 2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6"/>
                <a:gd name="T127" fmla="*/ 0 h 211"/>
                <a:gd name="T128" fmla="*/ 146 w 146"/>
                <a:gd name="T129" fmla="*/ 211 h 2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6" h="211">
                  <a:moveTo>
                    <a:pt x="33" y="9"/>
                  </a:moveTo>
                  <a:cubicBezTo>
                    <a:pt x="30" y="11"/>
                    <a:pt x="31" y="14"/>
                    <a:pt x="27" y="20"/>
                  </a:cubicBezTo>
                  <a:cubicBezTo>
                    <a:pt x="24" y="27"/>
                    <a:pt x="18" y="41"/>
                    <a:pt x="15" y="48"/>
                  </a:cubicBezTo>
                  <a:cubicBezTo>
                    <a:pt x="12" y="55"/>
                    <a:pt x="11" y="58"/>
                    <a:pt x="10" y="62"/>
                  </a:cubicBezTo>
                  <a:cubicBezTo>
                    <a:pt x="9" y="66"/>
                    <a:pt x="9" y="70"/>
                    <a:pt x="8" y="74"/>
                  </a:cubicBezTo>
                  <a:cubicBezTo>
                    <a:pt x="7" y="78"/>
                    <a:pt x="6" y="82"/>
                    <a:pt x="5" y="87"/>
                  </a:cubicBezTo>
                  <a:cubicBezTo>
                    <a:pt x="4" y="93"/>
                    <a:pt x="4" y="100"/>
                    <a:pt x="3" y="105"/>
                  </a:cubicBezTo>
                  <a:cubicBezTo>
                    <a:pt x="2" y="111"/>
                    <a:pt x="0" y="115"/>
                    <a:pt x="0" y="120"/>
                  </a:cubicBezTo>
                  <a:cubicBezTo>
                    <a:pt x="0" y="125"/>
                    <a:pt x="0" y="131"/>
                    <a:pt x="1" y="137"/>
                  </a:cubicBezTo>
                  <a:cubicBezTo>
                    <a:pt x="3" y="142"/>
                    <a:pt x="6" y="147"/>
                    <a:pt x="7" y="152"/>
                  </a:cubicBezTo>
                  <a:cubicBezTo>
                    <a:pt x="8" y="157"/>
                    <a:pt x="9" y="162"/>
                    <a:pt x="9" y="167"/>
                  </a:cubicBezTo>
                  <a:cubicBezTo>
                    <a:pt x="9" y="172"/>
                    <a:pt x="7" y="178"/>
                    <a:pt x="7" y="182"/>
                  </a:cubicBezTo>
                  <a:cubicBezTo>
                    <a:pt x="8" y="186"/>
                    <a:pt x="9" y="188"/>
                    <a:pt x="10" y="191"/>
                  </a:cubicBezTo>
                  <a:cubicBezTo>
                    <a:pt x="11" y="195"/>
                    <a:pt x="12" y="199"/>
                    <a:pt x="13" y="202"/>
                  </a:cubicBezTo>
                  <a:cubicBezTo>
                    <a:pt x="15" y="205"/>
                    <a:pt x="17" y="208"/>
                    <a:pt x="21" y="209"/>
                  </a:cubicBezTo>
                  <a:cubicBezTo>
                    <a:pt x="26" y="211"/>
                    <a:pt x="34" y="211"/>
                    <a:pt x="39" y="211"/>
                  </a:cubicBezTo>
                  <a:cubicBezTo>
                    <a:pt x="45" y="211"/>
                    <a:pt x="48" y="210"/>
                    <a:pt x="52" y="209"/>
                  </a:cubicBezTo>
                  <a:cubicBezTo>
                    <a:pt x="56" y="209"/>
                    <a:pt x="61" y="209"/>
                    <a:pt x="65" y="205"/>
                  </a:cubicBezTo>
                  <a:cubicBezTo>
                    <a:pt x="68" y="202"/>
                    <a:pt x="71" y="195"/>
                    <a:pt x="73" y="191"/>
                  </a:cubicBezTo>
                  <a:cubicBezTo>
                    <a:pt x="76" y="186"/>
                    <a:pt x="76" y="183"/>
                    <a:pt x="78" y="179"/>
                  </a:cubicBezTo>
                  <a:cubicBezTo>
                    <a:pt x="80" y="176"/>
                    <a:pt x="83" y="174"/>
                    <a:pt x="86" y="172"/>
                  </a:cubicBezTo>
                  <a:cubicBezTo>
                    <a:pt x="89" y="170"/>
                    <a:pt x="93" y="169"/>
                    <a:pt x="96" y="167"/>
                  </a:cubicBezTo>
                  <a:cubicBezTo>
                    <a:pt x="99" y="165"/>
                    <a:pt x="100" y="163"/>
                    <a:pt x="103" y="160"/>
                  </a:cubicBezTo>
                  <a:cubicBezTo>
                    <a:pt x="105" y="157"/>
                    <a:pt x="110" y="152"/>
                    <a:pt x="112" y="149"/>
                  </a:cubicBezTo>
                  <a:cubicBezTo>
                    <a:pt x="114" y="147"/>
                    <a:pt x="115" y="146"/>
                    <a:pt x="116" y="143"/>
                  </a:cubicBezTo>
                  <a:cubicBezTo>
                    <a:pt x="117" y="141"/>
                    <a:pt x="118" y="141"/>
                    <a:pt x="119" y="136"/>
                  </a:cubicBezTo>
                  <a:cubicBezTo>
                    <a:pt x="119" y="131"/>
                    <a:pt x="120" y="117"/>
                    <a:pt x="119" y="112"/>
                  </a:cubicBezTo>
                  <a:cubicBezTo>
                    <a:pt x="117" y="107"/>
                    <a:pt x="113" y="107"/>
                    <a:pt x="111" y="104"/>
                  </a:cubicBezTo>
                  <a:cubicBezTo>
                    <a:pt x="108" y="101"/>
                    <a:pt x="104" y="99"/>
                    <a:pt x="103" y="96"/>
                  </a:cubicBezTo>
                  <a:cubicBezTo>
                    <a:pt x="101" y="93"/>
                    <a:pt x="102" y="92"/>
                    <a:pt x="103" y="88"/>
                  </a:cubicBezTo>
                  <a:cubicBezTo>
                    <a:pt x="103" y="84"/>
                    <a:pt x="104" y="78"/>
                    <a:pt x="106" y="73"/>
                  </a:cubicBezTo>
                  <a:cubicBezTo>
                    <a:pt x="108" y="69"/>
                    <a:pt x="111" y="64"/>
                    <a:pt x="113" y="60"/>
                  </a:cubicBezTo>
                  <a:cubicBezTo>
                    <a:pt x="116" y="56"/>
                    <a:pt x="119" y="53"/>
                    <a:pt x="123" y="51"/>
                  </a:cubicBezTo>
                  <a:cubicBezTo>
                    <a:pt x="128" y="49"/>
                    <a:pt x="140" y="51"/>
                    <a:pt x="143" y="48"/>
                  </a:cubicBezTo>
                  <a:cubicBezTo>
                    <a:pt x="146" y="45"/>
                    <a:pt x="144" y="37"/>
                    <a:pt x="143" y="32"/>
                  </a:cubicBezTo>
                  <a:cubicBezTo>
                    <a:pt x="141" y="27"/>
                    <a:pt x="139" y="19"/>
                    <a:pt x="135" y="16"/>
                  </a:cubicBezTo>
                  <a:cubicBezTo>
                    <a:pt x="131" y="13"/>
                    <a:pt x="124" y="16"/>
                    <a:pt x="119" y="16"/>
                  </a:cubicBezTo>
                  <a:cubicBezTo>
                    <a:pt x="113" y="16"/>
                    <a:pt x="107" y="17"/>
                    <a:pt x="103" y="16"/>
                  </a:cubicBezTo>
                  <a:cubicBezTo>
                    <a:pt x="99" y="15"/>
                    <a:pt x="100" y="11"/>
                    <a:pt x="95" y="8"/>
                  </a:cubicBezTo>
                  <a:cubicBezTo>
                    <a:pt x="89" y="5"/>
                    <a:pt x="79" y="1"/>
                    <a:pt x="71" y="0"/>
                  </a:cubicBezTo>
                  <a:cubicBezTo>
                    <a:pt x="63" y="0"/>
                    <a:pt x="52" y="4"/>
                    <a:pt x="46" y="5"/>
                  </a:cubicBezTo>
                  <a:cubicBezTo>
                    <a:pt x="40" y="7"/>
                    <a:pt x="37" y="7"/>
                    <a:pt x="33" y="9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51"/>
            <p:cNvSpPr>
              <a:spLocks noChangeShapeType="1"/>
            </p:cNvSpPr>
            <p:nvPr/>
          </p:nvSpPr>
          <p:spPr bwMode="auto">
            <a:xfrm>
              <a:off x="4672" y="1933"/>
              <a:ext cx="35" cy="91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52"/>
            <p:cNvSpPr>
              <a:spLocks noChangeShapeType="1"/>
            </p:cNvSpPr>
            <p:nvPr/>
          </p:nvSpPr>
          <p:spPr bwMode="auto">
            <a:xfrm flipV="1">
              <a:off x="4534" y="2466"/>
              <a:ext cx="77" cy="75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53"/>
            <p:cNvSpPr>
              <a:spLocks noChangeShapeType="1"/>
            </p:cNvSpPr>
            <p:nvPr/>
          </p:nvSpPr>
          <p:spPr bwMode="auto">
            <a:xfrm flipH="1">
              <a:off x="4575" y="1719"/>
              <a:ext cx="97" cy="56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54"/>
            <p:cNvSpPr>
              <a:spLocks noChangeShapeType="1"/>
            </p:cNvSpPr>
            <p:nvPr/>
          </p:nvSpPr>
          <p:spPr bwMode="auto">
            <a:xfrm flipH="1">
              <a:off x="4872" y="1817"/>
              <a:ext cx="62" cy="138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Rectangle 55"/>
            <p:cNvSpPr>
              <a:spLocks noChangeArrowheads="1"/>
            </p:cNvSpPr>
            <p:nvPr/>
          </p:nvSpPr>
          <p:spPr bwMode="auto">
            <a:xfrm>
              <a:off x="4396" y="2776"/>
              <a:ext cx="2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C0593"/>
                  </a:solidFill>
                  <a:latin typeface="Arial" pitchFamily="34" charset="0"/>
                </a:rPr>
                <a:t>COO</a:t>
              </a:r>
              <a:endParaRPr lang="en-US" sz="2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25" name="Rectangle 56"/>
            <p:cNvSpPr>
              <a:spLocks noChangeArrowheads="1"/>
            </p:cNvSpPr>
            <p:nvPr/>
          </p:nvSpPr>
          <p:spPr bwMode="auto">
            <a:xfrm>
              <a:off x="5004" y="1602"/>
              <a:ext cx="17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solidFill>
                    <a:srgbClr val="0C0593"/>
                  </a:solidFill>
                  <a:latin typeface="Arial" pitchFamily="34" charset="0"/>
                </a:rPr>
                <a:t>NH</a:t>
              </a:r>
              <a:endParaRPr lang="en-US" sz="2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26" name="Rectangle 57"/>
            <p:cNvSpPr>
              <a:spLocks noChangeArrowheads="1"/>
            </p:cNvSpPr>
            <p:nvPr/>
          </p:nvSpPr>
          <p:spPr bwMode="auto">
            <a:xfrm>
              <a:off x="5190" y="1678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C0593"/>
                  </a:solidFill>
                  <a:latin typeface="Arial" pitchFamily="34" charset="0"/>
                </a:rPr>
                <a:t>2</a:t>
              </a:r>
              <a:endParaRPr lang="en-US" sz="2400" b="1">
                <a:solidFill>
                  <a:srgbClr val="0C0593"/>
                </a:solidFill>
                <a:latin typeface="Arial" pitchFamily="34" charset="0"/>
              </a:endParaRPr>
            </a:p>
          </p:txBody>
        </p:sp>
        <p:sp>
          <p:nvSpPr>
            <p:cNvPr id="19527" name="Line 58"/>
            <p:cNvSpPr>
              <a:spLocks noChangeShapeType="1"/>
            </p:cNvSpPr>
            <p:nvPr/>
          </p:nvSpPr>
          <p:spPr bwMode="auto">
            <a:xfrm flipV="1">
              <a:off x="4658" y="2397"/>
              <a:ext cx="91" cy="172"/>
            </a:xfrm>
            <a:prstGeom prst="line">
              <a:avLst/>
            </a:prstGeom>
            <a:noFill/>
            <a:ln w="49213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59"/>
            <p:cNvSpPr>
              <a:spLocks/>
            </p:cNvSpPr>
            <p:nvPr/>
          </p:nvSpPr>
          <p:spPr bwMode="auto">
            <a:xfrm>
              <a:off x="4320" y="1527"/>
              <a:ext cx="752" cy="1262"/>
            </a:xfrm>
            <a:custGeom>
              <a:avLst/>
              <a:gdLst>
                <a:gd name="T0" fmla="*/ 20 w 109"/>
                <a:gd name="T1" fmla="*/ 165 h 183"/>
                <a:gd name="T2" fmla="*/ 33 w 109"/>
                <a:gd name="T3" fmla="*/ 167 h 183"/>
                <a:gd name="T4" fmla="*/ 51 w 109"/>
                <a:gd name="T5" fmla="*/ 173 h 183"/>
                <a:gd name="T6" fmla="*/ 31 w 109"/>
                <a:gd name="T7" fmla="*/ 147 h 183"/>
                <a:gd name="T8" fmla="*/ 8 w 109"/>
                <a:gd name="T9" fmla="*/ 111 h 183"/>
                <a:gd name="T10" fmla="*/ 7 w 109"/>
                <a:gd name="T11" fmla="*/ 130 h 183"/>
                <a:gd name="T12" fmla="*/ 26 w 109"/>
                <a:gd name="T13" fmla="*/ 106 h 183"/>
                <a:gd name="T14" fmla="*/ 11 w 109"/>
                <a:gd name="T15" fmla="*/ 66 h 183"/>
                <a:gd name="T16" fmla="*/ 10 w 109"/>
                <a:gd name="T17" fmla="*/ 81 h 183"/>
                <a:gd name="T18" fmla="*/ 29 w 109"/>
                <a:gd name="T19" fmla="*/ 81 h 183"/>
                <a:gd name="T20" fmla="*/ 43 w 109"/>
                <a:gd name="T21" fmla="*/ 58 h 183"/>
                <a:gd name="T22" fmla="*/ 37 w 109"/>
                <a:gd name="T23" fmla="*/ 35 h 183"/>
                <a:gd name="T24" fmla="*/ 21 w 109"/>
                <a:gd name="T25" fmla="*/ 31 h 183"/>
                <a:gd name="T26" fmla="*/ 32 w 109"/>
                <a:gd name="T27" fmla="*/ 7 h 183"/>
                <a:gd name="T28" fmla="*/ 51 w 109"/>
                <a:gd name="T29" fmla="*/ 5 h 183"/>
                <a:gd name="T30" fmla="*/ 51 w 109"/>
                <a:gd name="T31" fmla="*/ 31 h 183"/>
                <a:gd name="T32" fmla="*/ 44 w 109"/>
                <a:gd name="T33" fmla="*/ 75 h 183"/>
                <a:gd name="T34" fmla="*/ 50 w 109"/>
                <a:gd name="T35" fmla="*/ 153 h 183"/>
                <a:gd name="T36" fmla="*/ 61 w 109"/>
                <a:gd name="T37" fmla="*/ 156 h 183"/>
                <a:gd name="T38" fmla="*/ 75 w 109"/>
                <a:gd name="T39" fmla="*/ 157 h 183"/>
                <a:gd name="T40" fmla="*/ 82 w 109"/>
                <a:gd name="T41" fmla="*/ 154 h 183"/>
                <a:gd name="T42" fmla="*/ 105 w 109"/>
                <a:gd name="T43" fmla="*/ 130 h 183"/>
                <a:gd name="T44" fmla="*/ 102 w 109"/>
                <a:gd name="T45" fmla="*/ 107 h 183"/>
                <a:gd name="T46" fmla="*/ 70 w 109"/>
                <a:gd name="T47" fmla="*/ 121 h 183"/>
                <a:gd name="T48" fmla="*/ 45 w 109"/>
                <a:gd name="T49" fmla="*/ 127 h 183"/>
                <a:gd name="T50" fmla="*/ 50 w 109"/>
                <a:gd name="T51" fmla="*/ 84 h 183"/>
                <a:gd name="T52" fmla="*/ 67 w 109"/>
                <a:gd name="T53" fmla="*/ 78 h 183"/>
                <a:gd name="T54" fmla="*/ 83 w 109"/>
                <a:gd name="T55" fmla="*/ 73 h 183"/>
                <a:gd name="T56" fmla="*/ 83 w 109"/>
                <a:gd name="T57" fmla="*/ 68 h 183"/>
                <a:gd name="T58" fmla="*/ 70 w 109"/>
                <a:gd name="T59" fmla="*/ 56 h 183"/>
                <a:gd name="T60" fmla="*/ 59 w 109"/>
                <a:gd name="T61" fmla="*/ 34 h 183"/>
                <a:gd name="T62" fmla="*/ 65 w 109"/>
                <a:gd name="T63" fmla="*/ 17 h 183"/>
                <a:gd name="T64" fmla="*/ 73 w 109"/>
                <a:gd name="T65" fmla="*/ 14 h 183"/>
                <a:gd name="T66" fmla="*/ 85 w 109"/>
                <a:gd name="T67" fmla="*/ 28 h 183"/>
                <a:gd name="T68" fmla="*/ 95 w 109"/>
                <a:gd name="T69" fmla="*/ 43 h 183"/>
                <a:gd name="T70" fmla="*/ 105 w 109"/>
                <a:gd name="T71" fmla="*/ 37 h 1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83"/>
                <a:gd name="T110" fmla="*/ 109 w 109"/>
                <a:gd name="T111" fmla="*/ 183 h 1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83">
                  <a:moveTo>
                    <a:pt x="18" y="183"/>
                  </a:moveTo>
                  <a:cubicBezTo>
                    <a:pt x="18" y="180"/>
                    <a:pt x="18" y="168"/>
                    <a:pt x="20" y="165"/>
                  </a:cubicBezTo>
                  <a:cubicBezTo>
                    <a:pt x="22" y="161"/>
                    <a:pt x="28" y="163"/>
                    <a:pt x="30" y="164"/>
                  </a:cubicBezTo>
                  <a:cubicBezTo>
                    <a:pt x="32" y="164"/>
                    <a:pt x="32" y="164"/>
                    <a:pt x="33" y="167"/>
                  </a:cubicBezTo>
                  <a:cubicBezTo>
                    <a:pt x="33" y="169"/>
                    <a:pt x="28" y="177"/>
                    <a:pt x="31" y="178"/>
                  </a:cubicBezTo>
                  <a:cubicBezTo>
                    <a:pt x="35" y="179"/>
                    <a:pt x="48" y="175"/>
                    <a:pt x="51" y="173"/>
                  </a:cubicBezTo>
                  <a:cubicBezTo>
                    <a:pt x="55" y="172"/>
                    <a:pt x="55" y="171"/>
                    <a:pt x="51" y="167"/>
                  </a:cubicBezTo>
                  <a:cubicBezTo>
                    <a:pt x="48" y="163"/>
                    <a:pt x="36" y="157"/>
                    <a:pt x="31" y="147"/>
                  </a:cubicBezTo>
                  <a:cubicBezTo>
                    <a:pt x="25" y="138"/>
                    <a:pt x="22" y="115"/>
                    <a:pt x="19" y="109"/>
                  </a:cubicBezTo>
                  <a:cubicBezTo>
                    <a:pt x="15" y="102"/>
                    <a:pt x="11" y="108"/>
                    <a:pt x="8" y="111"/>
                  </a:cubicBezTo>
                  <a:cubicBezTo>
                    <a:pt x="5" y="113"/>
                    <a:pt x="0" y="120"/>
                    <a:pt x="0" y="123"/>
                  </a:cubicBezTo>
                  <a:cubicBezTo>
                    <a:pt x="0" y="126"/>
                    <a:pt x="4" y="129"/>
                    <a:pt x="7" y="130"/>
                  </a:cubicBezTo>
                  <a:cubicBezTo>
                    <a:pt x="10" y="131"/>
                    <a:pt x="15" y="134"/>
                    <a:pt x="18" y="130"/>
                  </a:cubicBezTo>
                  <a:cubicBezTo>
                    <a:pt x="21" y="126"/>
                    <a:pt x="24" y="116"/>
                    <a:pt x="26" y="106"/>
                  </a:cubicBezTo>
                  <a:cubicBezTo>
                    <a:pt x="28" y="95"/>
                    <a:pt x="31" y="73"/>
                    <a:pt x="29" y="66"/>
                  </a:cubicBezTo>
                  <a:cubicBezTo>
                    <a:pt x="26" y="59"/>
                    <a:pt x="15" y="64"/>
                    <a:pt x="11" y="66"/>
                  </a:cubicBezTo>
                  <a:cubicBezTo>
                    <a:pt x="7" y="68"/>
                    <a:pt x="5" y="75"/>
                    <a:pt x="5" y="78"/>
                  </a:cubicBezTo>
                  <a:cubicBezTo>
                    <a:pt x="4" y="80"/>
                    <a:pt x="8" y="79"/>
                    <a:pt x="10" y="81"/>
                  </a:cubicBezTo>
                  <a:cubicBezTo>
                    <a:pt x="12" y="84"/>
                    <a:pt x="12" y="93"/>
                    <a:pt x="15" y="93"/>
                  </a:cubicBezTo>
                  <a:cubicBezTo>
                    <a:pt x="18" y="93"/>
                    <a:pt x="25" y="86"/>
                    <a:pt x="29" y="81"/>
                  </a:cubicBezTo>
                  <a:cubicBezTo>
                    <a:pt x="32" y="77"/>
                    <a:pt x="36" y="69"/>
                    <a:pt x="38" y="65"/>
                  </a:cubicBezTo>
                  <a:cubicBezTo>
                    <a:pt x="41" y="62"/>
                    <a:pt x="42" y="62"/>
                    <a:pt x="43" y="58"/>
                  </a:cubicBezTo>
                  <a:cubicBezTo>
                    <a:pt x="44" y="55"/>
                    <a:pt x="42" y="49"/>
                    <a:pt x="41" y="45"/>
                  </a:cubicBezTo>
                  <a:cubicBezTo>
                    <a:pt x="40" y="41"/>
                    <a:pt x="39" y="37"/>
                    <a:pt x="37" y="35"/>
                  </a:cubicBezTo>
                  <a:cubicBezTo>
                    <a:pt x="35" y="33"/>
                    <a:pt x="33" y="34"/>
                    <a:pt x="31" y="33"/>
                  </a:cubicBezTo>
                  <a:cubicBezTo>
                    <a:pt x="28" y="33"/>
                    <a:pt x="21" y="34"/>
                    <a:pt x="21" y="31"/>
                  </a:cubicBezTo>
                  <a:cubicBezTo>
                    <a:pt x="21" y="28"/>
                    <a:pt x="30" y="19"/>
                    <a:pt x="31" y="15"/>
                  </a:cubicBezTo>
                  <a:cubicBezTo>
                    <a:pt x="33" y="11"/>
                    <a:pt x="30" y="9"/>
                    <a:pt x="32" y="7"/>
                  </a:cubicBezTo>
                  <a:cubicBezTo>
                    <a:pt x="34" y="4"/>
                    <a:pt x="39" y="1"/>
                    <a:pt x="42" y="1"/>
                  </a:cubicBezTo>
                  <a:cubicBezTo>
                    <a:pt x="45" y="0"/>
                    <a:pt x="50" y="2"/>
                    <a:pt x="51" y="5"/>
                  </a:cubicBezTo>
                  <a:cubicBezTo>
                    <a:pt x="53" y="7"/>
                    <a:pt x="50" y="10"/>
                    <a:pt x="50" y="15"/>
                  </a:cubicBezTo>
                  <a:cubicBezTo>
                    <a:pt x="50" y="19"/>
                    <a:pt x="51" y="25"/>
                    <a:pt x="51" y="31"/>
                  </a:cubicBezTo>
                  <a:cubicBezTo>
                    <a:pt x="52" y="38"/>
                    <a:pt x="54" y="47"/>
                    <a:pt x="53" y="54"/>
                  </a:cubicBezTo>
                  <a:cubicBezTo>
                    <a:pt x="52" y="61"/>
                    <a:pt x="47" y="64"/>
                    <a:pt x="44" y="75"/>
                  </a:cubicBezTo>
                  <a:cubicBezTo>
                    <a:pt x="41" y="85"/>
                    <a:pt x="33" y="103"/>
                    <a:pt x="34" y="116"/>
                  </a:cubicBezTo>
                  <a:cubicBezTo>
                    <a:pt x="35" y="129"/>
                    <a:pt x="47" y="146"/>
                    <a:pt x="50" y="153"/>
                  </a:cubicBezTo>
                  <a:cubicBezTo>
                    <a:pt x="54" y="160"/>
                    <a:pt x="52" y="157"/>
                    <a:pt x="54" y="157"/>
                  </a:cubicBezTo>
                  <a:cubicBezTo>
                    <a:pt x="56" y="158"/>
                    <a:pt x="59" y="156"/>
                    <a:pt x="61" y="156"/>
                  </a:cubicBezTo>
                  <a:cubicBezTo>
                    <a:pt x="64" y="156"/>
                    <a:pt x="67" y="157"/>
                    <a:pt x="69" y="158"/>
                  </a:cubicBezTo>
                  <a:cubicBezTo>
                    <a:pt x="71" y="158"/>
                    <a:pt x="73" y="157"/>
                    <a:pt x="75" y="157"/>
                  </a:cubicBezTo>
                  <a:cubicBezTo>
                    <a:pt x="76" y="157"/>
                    <a:pt x="77" y="158"/>
                    <a:pt x="78" y="157"/>
                  </a:cubicBezTo>
                  <a:cubicBezTo>
                    <a:pt x="79" y="157"/>
                    <a:pt x="81" y="157"/>
                    <a:pt x="82" y="154"/>
                  </a:cubicBezTo>
                  <a:cubicBezTo>
                    <a:pt x="83" y="151"/>
                    <a:pt x="79" y="142"/>
                    <a:pt x="83" y="138"/>
                  </a:cubicBezTo>
                  <a:cubicBezTo>
                    <a:pt x="87" y="134"/>
                    <a:pt x="101" y="133"/>
                    <a:pt x="105" y="130"/>
                  </a:cubicBezTo>
                  <a:cubicBezTo>
                    <a:pt x="109" y="127"/>
                    <a:pt x="108" y="123"/>
                    <a:pt x="107" y="119"/>
                  </a:cubicBezTo>
                  <a:cubicBezTo>
                    <a:pt x="107" y="116"/>
                    <a:pt x="106" y="109"/>
                    <a:pt x="102" y="107"/>
                  </a:cubicBezTo>
                  <a:cubicBezTo>
                    <a:pt x="98" y="105"/>
                    <a:pt x="87" y="104"/>
                    <a:pt x="82" y="106"/>
                  </a:cubicBezTo>
                  <a:cubicBezTo>
                    <a:pt x="77" y="108"/>
                    <a:pt x="75" y="117"/>
                    <a:pt x="70" y="121"/>
                  </a:cubicBezTo>
                  <a:cubicBezTo>
                    <a:pt x="66" y="125"/>
                    <a:pt x="61" y="128"/>
                    <a:pt x="56" y="129"/>
                  </a:cubicBezTo>
                  <a:cubicBezTo>
                    <a:pt x="52" y="129"/>
                    <a:pt x="47" y="131"/>
                    <a:pt x="45" y="127"/>
                  </a:cubicBezTo>
                  <a:cubicBezTo>
                    <a:pt x="42" y="122"/>
                    <a:pt x="42" y="110"/>
                    <a:pt x="43" y="103"/>
                  </a:cubicBezTo>
                  <a:cubicBezTo>
                    <a:pt x="44" y="96"/>
                    <a:pt x="48" y="89"/>
                    <a:pt x="50" y="84"/>
                  </a:cubicBezTo>
                  <a:cubicBezTo>
                    <a:pt x="52" y="78"/>
                    <a:pt x="54" y="73"/>
                    <a:pt x="57" y="72"/>
                  </a:cubicBezTo>
                  <a:cubicBezTo>
                    <a:pt x="60" y="71"/>
                    <a:pt x="64" y="77"/>
                    <a:pt x="67" y="78"/>
                  </a:cubicBezTo>
                  <a:cubicBezTo>
                    <a:pt x="71" y="79"/>
                    <a:pt x="76" y="77"/>
                    <a:pt x="78" y="77"/>
                  </a:cubicBezTo>
                  <a:cubicBezTo>
                    <a:pt x="81" y="76"/>
                    <a:pt x="82" y="74"/>
                    <a:pt x="83" y="73"/>
                  </a:cubicBezTo>
                  <a:cubicBezTo>
                    <a:pt x="84" y="72"/>
                    <a:pt x="83" y="71"/>
                    <a:pt x="83" y="71"/>
                  </a:cubicBezTo>
                  <a:cubicBezTo>
                    <a:pt x="83" y="70"/>
                    <a:pt x="83" y="69"/>
                    <a:pt x="83" y="68"/>
                  </a:cubicBezTo>
                  <a:cubicBezTo>
                    <a:pt x="83" y="67"/>
                    <a:pt x="86" y="65"/>
                    <a:pt x="84" y="63"/>
                  </a:cubicBezTo>
                  <a:cubicBezTo>
                    <a:pt x="82" y="61"/>
                    <a:pt x="73" y="59"/>
                    <a:pt x="70" y="56"/>
                  </a:cubicBezTo>
                  <a:cubicBezTo>
                    <a:pt x="67" y="53"/>
                    <a:pt x="66" y="48"/>
                    <a:pt x="64" y="44"/>
                  </a:cubicBezTo>
                  <a:cubicBezTo>
                    <a:pt x="62" y="40"/>
                    <a:pt x="59" y="38"/>
                    <a:pt x="59" y="34"/>
                  </a:cubicBezTo>
                  <a:cubicBezTo>
                    <a:pt x="58" y="30"/>
                    <a:pt x="59" y="25"/>
                    <a:pt x="60" y="22"/>
                  </a:cubicBezTo>
                  <a:cubicBezTo>
                    <a:pt x="61" y="19"/>
                    <a:pt x="63" y="18"/>
                    <a:pt x="65" y="17"/>
                  </a:cubicBezTo>
                  <a:cubicBezTo>
                    <a:pt x="67" y="15"/>
                    <a:pt x="70" y="14"/>
                    <a:pt x="71" y="14"/>
                  </a:cubicBezTo>
                  <a:cubicBezTo>
                    <a:pt x="72" y="14"/>
                    <a:pt x="71" y="13"/>
                    <a:pt x="73" y="14"/>
                  </a:cubicBezTo>
                  <a:cubicBezTo>
                    <a:pt x="74" y="15"/>
                    <a:pt x="78" y="20"/>
                    <a:pt x="80" y="22"/>
                  </a:cubicBezTo>
                  <a:cubicBezTo>
                    <a:pt x="82" y="24"/>
                    <a:pt x="84" y="24"/>
                    <a:pt x="85" y="28"/>
                  </a:cubicBezTo>
                  <a:cubicBezTo>
                    <a:pt x="87" y="31"/>
                    <a:pt x="87" y="40"/>
                    <a:pt x="89" y="43"/>
                  </a:cubicBezTo>
                  <a:cubicBezTo>
                    <a:pt x="90" y="45"/>
                    <a:pt x="93" y="43"/>
                    <a:pt x="95" y="43"/>
                  </a:cubicBezTo>
                  <a:cubicBezTo>
                    <a:pt x="97" y="42"/>
                    <a:pt x="98" y="41"/>
                    <a:pt x="100" y="40"/>
                  </a:cubicBezTo>
                  <a:cubicBezTo>
                    <a:pt x="102" y="39"/>
                    <a:pt x="104" y="38"/>
                    <a:pt x="105" y="37"/>
                  </a:cubicBezTo>
                  <a:cubicBezTo>
                    <a:pt x="106" y="35"/>
                    <a:pt x="106" y="31"/>
                    <a:pt x="106" y="30"/>
                  </a:cubicBezTo>
                </a:path>
              </a:pathLst>
            </a:custGeom>
            <a:noFill/>
            <a:ln w="36513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60"/>
          <p:cNvSpPr>
            <a:spLocks noChangeArrowheads="1"/>
          </p:cNvSpPr>
          <p:nvPr/>
        </p:nvSpPr>
        <p:spPr bwMode="auto">
          <a:xfrm>
            <a:off x="1865313" y="5102225"/>
            <a:ext cx="577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latin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</a:rPr>
              <a:t>       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19462" name="Rectangle 61"/>
          <p:cNvSpPr>
            <a:spLocks noChangeArrowheads="1"/>
          </p:cNvSpPr>
          <p:nvPr/>
        </p:nvSpPr>
        <p:spPr bwMode="auto">
          <a:xfrm>
            <a:off x="1847850" y="5392738"/>
            <a:ext cx="60593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Arial" pitchFamily="34" charset="0"/>
              </a:rPr>
              <a:t>  </a:t>
            </a:r>
            <a:r>
              <a:rPr lang="en-US" sz="1900" dirty="0" smtClean="0">
                <a:latin typeface="Arial" pitchFamily="34" charset="0"/>
              </a:rPr>
              <a:t>       </a:t>
            </a:r>
            <a:endParaRPr lang="en-US" sz="2400" dirty="0">
              <a:latin typeface="Arial" pitchFamily="34" charset="0"/>
            </a:endParaRPr>
          </a:p>
        </p:txBody>
      </p:sp>
      <p:grpSp>
        <p:nvGrpSpPr>
          <p:cNvPr id="19463" name="Group 62"/>
          <p:cNvGrpSpPr>
            <a:grpSpLocks/>
          </p:cNvGrpSpPr>
          <p:nvPr/>
        </p:nvGrpSpPr>
        <p:grpSpPr bwMode="auto">
          <a:xfrm>
            <a:off x="452438" y="5102226"/>
            <a:ext cx="441232" cy="857066"/>
            <a:chOff x="442" y="3019"/>
            <a:chExt cx="314" cy="611"/>
          </a:xfrm>
        </p:grpSpPr>
        <p:sp>
          <p:nvSpPr>
            <p:cNvPr id="19471" name="Rectangle 63"/>
            <p:cNvSpPr>
              <a:spLocks noChangeArrowheads="1"/>
            </p:cNvSpPr>
            <p:nvPr/>
          </p:nvSpPr>
          <p:spPr bwMode="auto">
            <a:xfrm>
              <a:off x="528" y="3019"/>
              <a:ext cx="22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  </a:t>
              </a:r>
              <a:r>
                <a:rPr lang="en-US" sz="1800" dirty="0" smtClean="0">
                  <a:latin typeface="Arial" pitchFamily="34" charset="0"/>
                </a:rPr>
                <a:t>   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472" name="Rectangle 64"/>
            <p:cNvSpPr>
              <a:spLocks noChangeArrowheads="1"/>
            </p:cNvSpPr>
            <p:nvPr/>
          </p:nvSpPr>
          <p:spPr bwMode="auto">
            <a:xfrm>
              <a:off x="442" y="3226"/>
              <a:ext cx="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19473" name="Rectangle 65"/>
            <p:cNvSpPr>
              <a:spLocks noChangeArrowheads="1"/>
            </p:cNvSpPr>
            <p:nvPr/>
          </p:nvSpPr>
          <p:spPr bwMode="auto">
            <a:xfrm>
              <a:off x="442" y="3433"/>
              <a:ext cx="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19464" name="Rectangle 66"/>
          <p:cNvSpPr>
            <a:spLocks noChangeArrowheads="1"/>
          </p:cNvSpPr>
          <p:nvPr/>
        </p:nvSpPr>
        <p:spPr bwMode="auto">
          <a:xfrm>
            <a:off x="1720850" y="2076450"/>
            <a:ext cx="909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5" name="Rectangle 67"/>
          <p:cNvSpPr>
            <a:spLocks noChangeArrowheads="1"/>
          </p:cNvSpPr>
          <p:nvPr/>
        </p:nvSpPr>
        <p:spPr bwMode="auto">
          <a:xfrm>
            <a:off x="1819275" y="2087563"/>
            <a:ext cx="90409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cs-CZ" sz="3100" dirty="0">
                <a:latin typeface="Arial" pitchFamily="34" charset="0"/>
              </a:rPr>
              <a:t>t</a:t>
            </a:r>
            <a:r>
              <a:rPr lang="en-US" sz="3100" dirty="0" smtClean="0">
                <a:latin typeface="Arial" pitchFamily="34" charset="0"/>
              </a:rPr>
              <a:t>PSA</a:t>
            </a:r>
            <a:endParaRPr lang="en-US" b="1" dirty="0">
              <a:solidFill>
                <a:srgbClr val="0C0593"/>
              </a:solidFill>
              <a:latin typeface="Arial" pitchFamily="34" charset="0"/>
            </a:endParaRPr>
          </a:p>
        </p:txBody>
      </p:sp>
      <p:sp>
        <p:nvSpPr>
          <p:cNvPr id="19466" name="AutoShape 68"/>
          <p:cNvSpPr>
            <a:spLocks/>
          </p:cNvSpPr>
          <p:nvPr/>
        </p:nvSpPr>
        <p:spPr bwMode="auto">
          <a:xfrm rot="5400000">
            <a:off x="5751512" y="-392112"/>
            <a:ext cx="404813" cy="4802188"/>
          </a:xfrm>
          <a:prstGeom prst="leftBrace">
            <a:avLst>
              <a:gd name="adj1" fmla="val 988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68" name="Rectangle 70"/>
          <p:cNvSpPr>
            <a:spLocks noChangeArrowheads="1"/>
          </p:cNvSpPr>
          <p:nvPr/>
        </p:nvSpPr>
        <p:spPr bwMode="auto">
          <a:xfrm>
            <a:off x="2630488" y="548680"/>
            <a:ext cx="5880099" cy="66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/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</a:rPr>
              <a:t>Biomarkery na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</a:rPr>
              <a:t>bázi 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</a:rPr>
              <a:t>PSA </a:t>
            </a:r>
            <a:endParaRPr 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469" name="AutoShape 71"/>
          <p:cNvSpPr>
            <a:spLocks noChangeArrowheads="1"/>
          </p:cNvSpPr>
          <p:nvPr/>
        </p:nvSpPr>
        <p:spPr bwMode="auto">
          <a:xfrm>
            <a:off x="1238250" y="2624138"/>
            <a:ext cx="1841500" cy="2359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470" name="Picture 72" descr="PSA_Activ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746375"/>
            <a:ext cx="165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7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1583668" y="4335463"/>
            <a:ext cx="5705475" cy="165735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FFFFFF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33075" y="260648"/>
            <a:ext cx="6164775" cy="1298277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C00000"/>
                </a:solidFill>
              </a:rPr>
              <a:t>Prostate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health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smtClean="0">
                <a:solidFill>
                  <a:srgbClr val="C00000"/>
                </a:solidFill>
              </a:rPr>
              <a:t>index </a:t>
            </a:r>
            <a:r>
              <a:rPr lang="cs-CZ" sz="3600" b="1" dirty="0">
                <a:solidFill>
                  <a:srgbClr val="C00000"/>
                </a:solidFill>
              </a:rPr>
              <a:t>PHI </a:t>
            </a: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cs-CZ" sz="3600" b="1" dirty="0" smtClean="0">
                <a:solidFill>
                  <a:srgbClr val="C00000"/>
                </a:solidFill>
              </a:rPr>
              <a:t> Index zdravé prostaty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0" y="2019300"/>
            <a:ext cx="6410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Arial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7544" y="3068960"/>
            <a:ext cx="2232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GB" sz="2800" b="1" dirty="0">
                <a:latin typeface="Arial" pitchFamily="34" charset="0"/>
              </a:rPr>
              <a:t>pro[-2</a:t>
            </a:r>
            <a:r>
              <a:rPr lang="en-GB" sz="2800" b="1" dirty="0" smtClean="0">
                <a:latin typeface="Arial" pitchFamily="34" charset="0"/>
              </a:rPr>
              <a:t>] PSA</a:t>
            </a:r>
            <a:endParaRPr lang="en-GB" sz="2800" b="1" dirty="0">
              <a:latin typeface="Arial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403600" y="3170238"/>
            <a:ext cx="1033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GB" sz="2800" b="1" dirty="0" err="1">
                <a:latin typeface="Arial" pitchFamily="34" charset="0"/>
              </a:rPr>
              <a:t>fPSA</a:t>
            </a:r>
            <a:endParaRPr lang="en-GB" sz="2800" b="1" dirty="0"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033075" y="4743728"/>
            <a:ext cx="4630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latin typeface="Arial" pitchFamily="34" charset="0"/>
              </a:rPr>
              <a:t>(</a:t>
            </a:r>
            <a:r>
              <a:rPr lang="en-GB" sz="2800" dirty="0" smtClean="0">
                <a:latin typeface="Arial" pitchFamily="34" charset="0"/>
              </a:rPr>
              <a:t>pro</a:t>
            </a:r>
            <a:r>
              <a:rPr lang="cs-CZ" sz="2800" dirty="0" smtClean="0">
                <a:latin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</a:rPr>
              <a:t>[-</a:t>
            </a:r>
            <a:r>
              <a:rPr lang="en-GB" sz="2800" dirty="0">
                <a:latin typeface="Arial" pitchFamily="34" charset="0"/>
              </a:rPr>
              <a:t>2</a:t>
            </a:r>
            <a:r>
              <a:rPr lang="en-GB" sz="2800" dirty="0" smtClean="0">
                <a:latin typeface="Arial" pitchFamily="34" charset="0"/>
              </a:rPr>
              <a:t>] PSA/</a:t>
            </a:r>
            <a:r>
              <a:rPr lang="en-GB" sz="2800" dirty="0" err="1" smtClean="0">
                <a:latin typeface="Arial" pitchFamily="34" charset="0"/>
              </a:rPr>
              <a:t>fPSA</a:t>
            </a:r>
            <a:r>
              <a:rPr lang="en-GB" sz="2800" dirty="0">
                <a:latin typeface="Arial" pitchFamily="34" charset="0"/>
              </a:rPr>
              <a:t>)*√</a:t>
            </a:r>
            <a:r>
              <a:rPr lang="en-GB" sz="2800" dirty="0" err="1">
                <a:latin typeface="Arial" pitchFamily="34" charset="0"/>
              </a:rPr>
              <a:t>tPSA</a:t>
            </a:r>
            <a:endParaRPr lang="en-GB" sz="2800" dirty="0"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575050" y="5291138"/>
            <a:ext cx="1401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4000" b="1" i="1" dirty="0">
                <a:latin typeface="Arial" pitchFamily="34" charset="0"/>
              </a:rPr>
              <a:t>phi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 rot="3459904">
            <a:off x="2303463" y="3890962"/>
            <a:ext cx="552450" cy="409575"/>
          </a:xfrm>
          <a:prstGeom prst="rightArrow">
            <a:avLst>
              <a:gd name="adj1" fmla="val 54259"/>
              <a:gd name="adj2" fmla="val 40696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 rot="18140096" flipH="1">
            <a:off x="5532438" y="3890962"/>
            <a:ext cx="552450" cy="409575"/>
          </a:xfrm>
          <a:prstGeom prst="rightArrow">
            <a:avLst>
              <a:gd name="adj1" fmla="val 54259"/>
              <a:gd name="adj2" fmla="val 40696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 rot="5400000">
            <a:off x="3464182" y="3755725"/>
            <a:ext cx="542323" cy="409575"/>
          </a:xfrm>
          <a:prstGeom prst="rightArrow">
            <a:avLst>
              <a:gd name="adj1" fmla="val 54259"/>
              <a:gd name="adj2" fmla="val 40696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 rot="1353642">
            <a:off x="5639627" y="3111540"/>
            <a:ext cx="1136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>
                <a:solidFill>
                  <a:srgbClr val="002060"/>
                </a:solidFill>
                <a:latin typeface="Arial" pitchFamily="34" charset="0"/>
              </a:rPr>
              <a:t>t</a:t>
            </a: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</a:rPr>
              <a:t>PSA</a:t>
            </a:r>
            <a:endParaRPr lang="en-GB" sz="2800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64261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Měření a hodnocení 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Běžná praxe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Měříme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79512" y="2161155"/>
            <a:ext cx="4317876" cy="3951288"/>
          </a:xfrm>
        </p:spPr>
        <p:txBody>
          <a:bodyPr>
            <a:normAutofit/>
          </a:bodyPr>
          <a:lstStyle/>
          <a:p>
            <a:r>
              <a:rPr lang="cs-CZ" dirty="0" smtClean="0"/>
              <a:t>Celkové PSA</a:t>
            </a:r>
          </a:p>
          <a:p>
            <a:r>
              <a:rPr lang="cs-CZ" dirty="0" smtClean="0"/>
              <a:t>Volné (free) </a:t>
            </a:r>
            <a:r>
              <a:rPr lang="cs-CZ" dirty="0" err="1" smtClean="0"/>
              <a:t>fPSA</a:t>
            </a:r>
            <a:endParaRPr lang="cs-CZ" dirty="0" smtClean="0"/>
          </a:p>
          <a:p>
            <a:r>
              <a:rPr lang="cs-CZ" dirty="0" smtClean="0"/>
              <a:t>Pro-2-PSA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/>
          <a:p>
            <a:r>
              <a:rPr lang="cs-CZ" dirty="0" smtClean="0"/>
              <a:t>Hodnotíme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PSA</a:t>
            </a:r>
          </a:p>
          <a:p>
            <a:pPr lvl="1"/>
            <a:r>
              <a:rPr lang="cs-CZ" i="1" dirty="0" smtClean="0">
                <a:solidFill>
                  <a:schemeClr val="bg1"/>
                </a:solidFill>
              </a:rPr>
              <a:t>V závislosti  na věku</a:t>
            </a:r>
          </a:p>
          <a:p>
            <a:pPr lvl="1"/>
            <a:r>
              <a:rPr lang="cs-CZ" i="1" dirty="0" smtClean="0">
                <a:solidFill>
                  <a:schemeClr val="bg1"/>
                </a:solidFill>
              </a:rPr>
              <a:t>V závislosti na objemu</a:t>
            </a:r>
          </a:p>
          <a:p>
            <a:pPr lvl="1"/>
            <a:r>
              <a:rPr lang="cs-CZ" i="1" dirty="0" smtClean="0">
                <a:solidFill>
                  <a:schemeClr val="bg1"/>
                </a:solidFill>
              </a:rPr>
              <a:t>V závislosti na dynamice vzestupu</a:t>
            </a:r>
          </a:p>
          <a:p>
            <a:r>
              <a:rPr lang="cs-CZ" dirty="0" err="1"/>
              <a:t>fPSA</a:t>
            </a:r>
            <a:r>
              <a:rPr lang="cs-CZ" dirty="0"/>
              <a:t>/ </a:t>
            </a:r>
            <a:r>
              <a:rPr lang="cs-CZ" dirty="0" err="1"/>
              <a:t>tPSA</a:t>
            </a:r>
            <a:r>
              <a:rPr lang="cs-CZ" dirty="0"/>
              <a:t> v  %</a:t>
            </a:r>
          </a:p>
          <a:p>
            <a:r>
              <a:rPr lang="cs-CZ" dirty="0" smtClean="0"/>
              <a:t>Volné </a:t>
            </a:r>
            <a:r>
              <a:rPr lang="cs-CZ" dirty="0"/>
              <a:t>(free) </a:t>
            </a:r>
            <a:r>
              <a:rPr lang="cs-CZ" dirty="0" err="1"/>
              <a:t>fPSA</a:t>
            </a:r>
            <a:endParaRPr lang="cs-CZ" dirty="0"/>
          </a:p>
          <a:p>
            <a:pPr lvl="1"/>
            <a:r>
              <a:rPr lang="cs-CZ" dirty="0" smtClean="0"/>
              <a:t>Neuvádí </a:t>
            </a:r>
            <a:r>
              <a:rPr lang="cs-CZ" dirty="0" smtClean="0"/>
              <a:t>se jako </a:t>
            </a:r>
            <a:r>
              <a:rPr lang="cs-CZ" dirty="0"/>
              <a:t>výsledek </a:t>
            </a:r>
          </a:p>
          <a:p>
            <a:pPr lvl="1"/>
            <a:r>
              <a:rPr lang="cs-CZ" dirty="0" smtClean="0"/>
              <a:t>Nehodnotí se </a:t>
            </a:r>
            <a:r>
              <a:rPr lang="cs-CZ" dirty="0"/>
              <a:t>absolutní </a:t>
            </a:r>
            <a:r>
              <a:rPr lang="cs-CZ" dirty="0" smtClean="0"/>
              <a:t>hodnota </a:t>
            </a:r>
            <a:endParaRPr lang="cs-CZ" dirty="0"/>
          </a:p>
          <a:p>
            <a:r>
              <a:rPr lang="cs-CZ" dirty="0"/>
              <a:t>Pro-2-PSA</a:t>
            </a:r>
          </a:p>
          <a:p>
            <a:pPr lvl="1"/>
            <a:r>
              <a:rPr lang="cs-CZ" dirty="0" smtClean="0"/>
              <a:t>Uvádí se </a:t>
            </a:r>
            <a:r>
              <a:rPr lang="cs-CZ" dirty="0"/>
              <a:t>výsledek</a:t>
            </a:r>
          </a:p>
          <a:p>
            <a:pPr lvl="1"/>
            <a:r>
              <a:rPr lang="cs-CZ" dirty="0" smtClean="0"/>
              <a:t>Nehodnotí se </a:t>
            </a:r>
            <a:r>
              <a:rPr lang="cs-CZ" dirty="0"/>
              <a:t>absolutní </a:t>
            </a:r>
            <a:r>
              <a:rPr lang="cs-CZ" dirty="0" smtClean="0"/>
              <a:t>hodnota</a:t>
            </a:r>
            <a:endParaRPr lang="cs-CZ" dirty="0"/>
          </a:p>
          <a:p>
            <a:r>
              <a:rPr lang="cs-CZ" dirty="0" smtClean="0">
                <a:solidFill>
                  <a:schemeClr val="bg1"/>
                </a:solidFill>
              </a:rPr>
              <a:t>PHI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8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203032" cy="144057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Měření a hodnocení 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Plzeň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Měříme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79512" y="2161155"/>
            <a:ext cx="4317876" cy="3951288"/>
          </a:xfrm>
        </p:spPr>
        <p:txBody>
          <a:bodyPr>
            <a:normAutofit/>
          </a:bodyPr>
          <a:lstStyle/>
          <a:p>
            <a:r>
              <a:rPr lang="cs-CZ" dirty="0" smtClean="0"/>
              <a:t>Celkové PSA </a:t>
            </a:r>
            <a:r>
              <a:rPr lang="cs-CZ" dirty="0" err="1" smtClean="0"/>
              <a:t>tPSA</a:t>
            </a:r>
            <a:endParaRPr lang="cs-CZ" dirty="0" smtClean="0"/>
          </a:p>
          <a:p>
            <a:r>
              <a:rPr lang="cs-CZ" dirty="0" smtClean="0"/>
              <a:t>Volné (free) </a:t>
            </a:r>
            <a:r>
              <a:rPr lang="cs-CZ" dirty="0" err="1" smtClean="0"/>
              <a:t>fPSA</a:t>
            </a:r>
            <a:endParaRPr lang="cs-CZ" dirty="0" smtClean="0"/>
          </a:p>
          <a:p>
            <a:r>
              <a:rPr lang="cs-CZ" dirty="0" smtClean="0"/>
              <a:t>Pro-2-PSA</a:t>
            </a:r>
          </a:p>
          <a:p>
            <a:endParaRPr lang="cs-CZ" dirty="0" smtClean="0">
              <a:solidFill>
                <a:srgbClr val="DA251C"/>
              </a:solidFill>
            </a:endParaRP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1628799"/>
            <a:ext cx="4041775" cy="518635"/>
          </a:xfrm>
        </p:spPr>
        <p:txBody>
          <a:bodyPr>
            <a:normAutofit/>
          </a:bodyPr>
          <a:lstStyle/>
          <a:p>
            <a:r>
              <a:rPr lang="cs-CZ" dirty="0" smtClean="0"/>
              <a:t>Hodnotíme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5025" y="2188595"/>
            <a:ext cx="4319463" cy="393756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PSA</a:t>
            </a:r>
          </a:p>
          <a:p>
            <a:pPr lvl="1"/>
            <a:r>
              <a:rPr lang="cs-CZ" i="1" dirty="0" smtClean="0">
                <a:solidFill>
                  <a:schemeClr val="bg1"/>
                </a:solidFill>
              </a:rPr>
              <a:t>V závislosti  na věku</a:t>
            </a:r>
          </a:p>
          <a:p>
            <a:pPr lvl="1"/>
            <a:r>
              <a:rPr lang="cs-CZ" i="1" dirty="0" smtClean="0">
                <a:solidFill>
                  <a:schemeClr val="bg1"/>
                </a:solidFill>
              </a:rPr>
              <a:t>V závislosti na objemu</a:t>
            </a:r>
          </a:p>
          <a:p>
            <a:pPr lvl="1"/>
            <a:r>
              <a:rPr lang="cs-CZ" i="1" dirty="0" smtClean="0">
                <a:solidFill>
                  <a:schemeClr val="bg1"/>
                </a:solidFill>
              </a:rPr>
              <a:t>V závislosti na dynamice vzestupu</a:t>
            </a:r>
          </a:p>
          <a:p>
            <a:r>
              <a:rPr lang="cs-CZ" b="1" dirty="0" err="1" smtClean="0"/>
              <a:t>fPSA</a:t>
            </a:r>
            <a:r>
              <a:rPr lang="cs-CZ" b="1" dirty="0" smtClean="0"/>
              <a:t>/ </a:t>
            </a:r>
            <a:r>
              <a:rPr lang="cs-CZ" b="1" dirty="0" err="1" smtClean="0"/>
              <a:t>tPSA</a:t>
            </a:r>
            <a:r>
              <a:rPr lang="cs-CZ" b="1" dirty="0" smtClean="0"/>
              <a:t>  </a:t>
            </a:r>
            <a:r>
              <a:rPr lang="cs-CZ" i="1" dirty="0" smtClean="0">
                <a:solidFill>
                  <a:srgbClr val="E10019"/>
                </a:solidFill>
              </a:rPr>
              <a:t>jako </a:t>
            </a:r>
            <a:r>
              <a:rPr lang="cs-CZ" i="1" dirty="0" smtClean="0">
                <a:solidFill>
                  <a:srgbClr val="E10019"/>
                </a:solidFill>
              </a:rPr>
              <a:t>poměr, </a:t>
            </a:r>
            <a:r>
              <a:rPr lang="cs-CZ" i="1" dirty="0" smtClean="0">
                <a:solidFill>
                  <a:srgbClr val="E10019"/>
                </a:solidFill>
              </a:rPr>
              <a:t>ne %</a:t>
            </a:r>
          </a:p>
          <a:p>
            <a:r>
              <a:rPr lang="cs-CZ" b="1" dirty="0"/>
              <a:t>Volné (free) </a:t>
            </a:r>
            <a:r>
              <a:rPr lang="cs-CZ" b="1" dirty="0" err="1"/>
              <a:t>fPSA</a:t>
            </a:r>
            <a:endParaRPr lang="cs-CZ" b="1" dirty="0"/>
          </a:p>
          <a:p>
            <a:pPr lvl="1"/>
            <a:r>
              <a:rPr lang="cs-CZ" dirty="0">
                <a:solidFill>
                  <a:srgbClr val="E10019"/>
                </a:solidFill>
              </a:rPr>
              <a:t>Uvádíme jako </a:t>
            </a:r>
            <a:r>
              <a:rPr lang="cs-CZ" dirty="0" smtClean="0">
                <a:solidFill>
                  <a:srgbClr val="E10019"/>
                </a:solidFill>
              </a:rPr>
              <a:t>výsledek </a:t>
            </a:r>
            <a:endParaRPr lang="cs-CZ" dirty="0">
              <a:solidFill>
                <a:srgbClr val="E10019"/>
              </a:solidFill>
            </a:endParaRPr>
          </a:p>
          <a:p>
            <a:pPr lvl="1"/>
            <a:r>
              <a:rPr lang="cs-CZ" dirty="0"/>
              <a:t>Nehodnotíme absolutní hodnotu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Pro-2 – PSA</a:t>
            </a:r>
          </a:p>
          <a:p>
            <a:pPr lvl="1"/>
            <a:r>
              <a:rPr lang="cs-CZ" dirty="0"/>
              <a:t>Uvádíme výsledek</a:t>
            </a:r>
          </a:p>
          <a:p>
            <a:pPr lvl="1"/>
            <a:r>
              <a:rPr lang="cs-CZ" dirty="0">
                <a:solidFill>
                  <a:srgbClr val="E10019"/>
                </a:solidFill>
              </a:rPr>
              <a:t>Hodnotíme absolutní hodnotu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PHI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79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8214" y="260648"/>
            <a:ext cx="7014305" cy="1168248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PSA a </a:t>
            </a:r>
            <a:r>
              <a:rPr lang="cs-CZ" sz="4000" b="1" dirty="0" err="1" smtClean="0">
                <a:solidFill>
                  <a:srgbClr val="C00000"/>
                </a:solidFill>
              </a:rPr>
              <a:t>izoformy</a:t>
            </a:r>
            <a:r>
              <a:rPr lang="cs-CZ" sz="4000" b="1" dirty="0" smtClean="0">
                <a:solidFill>
                  <a:srgbClr val="C00000"/>
                </a:solidFill>
              </a:rPr>
              <a:t>  </a:t>
            </a:r>
            <a:br>
              <a:rPr lang="cs-CZ" sz="4000" b="1" dirty="0" smtClean="0">
                <a:solidFill>
                  <a:srgbClr val="C00000"/>
                </a:solidFill>
              </a:rPr>
            </a:br>
            <a:r>
              <a:rPr lang="cs-CZ" sz="4000" b="1" dirty="0" smtClean="0">
                <a:solidFill>
                  <a:srgbClr val="C00000"/>
                </a:solidFill>
              </a:rPr>
              <a:t>Referenční hodnoty </a:t>
            </a:r>
            <a:r>
              <a:rPr lang="cs-CZ" sz="3600" b="1" dirty="0" smtClean="0">
                <a:solidFill>
                  <a:srgbClr val="C00000"/>
                </a:solidFill>
              </a:rPr>
              <a:t>FN </a:t>
            </a:r>
            <a:r>
              <a:rPr lang="cs-CZ" sz="3600" b="1" dirty="0">
                <a:solidFill>
                  <a:srgbClr val="C00000"/>
                </a:solidFill>
              </a:rPr>
              <a:t>Plzeň </a:t>
            </a:r>
            <a:endParaRPr lang="en-US" sz="3600" i="1" dirty="0">
              <a:solidFill>
                <a:srgbClr val="C0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54536"/>
              </p:ext>
            </p:extLst>
          </p:nvPr>
        </p:nvGraphicFramePr>
        <p:xfrm>
          <a:off x="374756" y="1412776"/>
          <a:ext cx="3333148" cy="29740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000" b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</a:rPr>
                        <a:t>do</a:t>
                      </a:r>
                      <a:r>
                        <a:rPr lang="en-US" sz="2000" b="1" dirty="0">
                          <a:effectLst/>
                        </a:rPr>
                        <a:t> 39 </a:t>
                      </a:r>
                      <a:r>
                        <a:rPr lang="cs-CZ" sz="2000" b="1" dirty="0">
                          <a:effectLst/>
                        </a:rPr>
                        <a:t>let</a:t>
                      </a:r>
                      <a:r>
                        <a:rPr lang="en-US" sz="2000" b="1" dirty="0">
                          <a:effectLst/>
                        </a:rPr>
                        <a:t> 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0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0 </a:t>
                      </a:r>
                      <a:r>
                        <a:rPr lang="en-US" sz="2000" b="1" dirty="0" smtClean="0">
                          <a:effectLst/>
                        </a:rPr>
                        <a:t>– 2</a:t>
                      </a:r>
                      <a:r>
                        <a:rPr lang="cs-CZ" sz="2000" b="1" dirty="0" smtClean="0">
                          <a:effectLst/>
                        </a:rPr>
                        <a:t>,</a:t>
                      </a:r>
                      <a:r>
                        <a:rPr lang="en-US" sz="2000" b="1" dirty="0" smtClean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40-49 </a:t>
                      </a:r>
                      <a:r>
                        <a:rPr lang="cs-CZ" sz="2000" b="1" dirty="0">
                          <a:effectLst/>
                        </a:rPr>
                        <a:t>let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 </a:t>
                      </a:r>
                      <a:r>
                        <a:rPr lang="en-US" sz="2000" b="1" dirty="0" smtClean="0">
                          <a:effectLst/>
                        </a:rPr>
                        <a:t>– 2</a:t>
                      </a:r>
                      <a:r>
                        <a:rPr lang="cs-CZ" sz="2000" b="1" dirty="0" smtClean="0">
                          <a:effectLst/>
                        </a:rPr>
                        <a:t>,</a:t>
                      </a:r>
                      <a:r>
                        <a:rPr lang="en-US" sz="2000" b="1" dirty="0" smtClean="0">
                          <a:effectLst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50-59 </a:t>
                      </a:r>
                      <a:r>
                        <a:rPr lang="cs-CZ" sz="2000" b="1" dirty="0">
                          <a:effectLst/>
                        </a:rPr>
                        <a:t>let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 </a:t>
                      </a:r>
                      <a:r>
                        <a:rPr lang="en-US" sz="2000" b="1" dirty="0" smtClean="0">
                          <a:effectLst/>
                        </a:rPr>
                        <a:t>– 3</a:t>
                      </a:r>
                      <a:r>
                        <a:rPr lang="cs-CZ" sz="2000" b="1" dirty="0" smtClean="0">
                          <a:effectLst/>
                        </a:rPr>
                        <a:t>,</a:t>
                      </a:r>
                      <a:r>
                        <a:rPr lang="en-US" sz="2000" b="1" dirty="0" smtClean="0">
                          <a:effectLst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60-69 </a:t>
                      </a:r>
                      <a:r>
                        <a:rPr lang="cs-CZ" sz="2000" b="1" dirty="0">
                          <a:effectLst/>
                        </a:rPr>
                        <a:t>let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 </a:t>
                      </a:r>
                      <a:r>
                        <a:rPr lang="en-US" sz="2000" b="1" dirty="0" smtClean="0">
                          <a:effectLst/>
                        </a:rPr>
                        <a:t>– 4</a:t>
                      </a:r>
                      <a:r>
                        <a:rPr lang="cs-CZ" sz="2000" b="1" dirty="0" smtClean="0">
                          <a:effectLst/>
                        </a:rPr>
                        <a:t>,</a:t>
                      </a:r>
                      <a:r>
                        <a:rPr lang="en-US" sz="2000" b="1" dirty="0" smtClean="0">
                          <a:effectLst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7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nad</a:t>
                      </a:r>
                      <a:r>
                        <a:rPr lang="en-US" sz="2000" b="1" dirty="0">
                          <a:effectLst/>
                        </a:rPr>
                        <a:t> 70 </a:t>
                      </a:r>
                      <a:r>
                        <a:rPr lang="cs-CZ" sz="2000" b="1" dirty="0">
                          <a:effectLst/>
                        </a:rPr>
                        <a:t>let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 </a:t>
                      </a:r>
                      <a:r>
                        <a:rPr lang="en-US" sz="2000" b="1" dirty="0" smtClean="0">
                          <a:effectLst/>
                        </a:rPr>
                        <a:t>– 6</a:t>
                      </a:r>
                      <a:r>
                        <a:rPr lang="cs-CZ" sz="2000" b="1" dirty="0" smtClean="0">
                          <a:effectLst/>
                        </a:rPr>
                        <a:t>,</a:t>
                      </a:r>
                      <a:r>
                        <a:rPr lang="en-US" sz="2000" b="1" dirty="0" smtClean="0">
                          <a:effectLst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67544" y="1390912"/>
            <a:ext cx="147521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tPSA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(µg/l)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71515"/>
              </p:ext>
            </p:extLst>
          </p:nvPr>
        </p:nvGraphicFramePr>
        <p:xfrm>
          <a:off x="4572000" y="2044122"/>
          <a:ext cx="4176464" cy="15769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86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nad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cs-CZ" sz="2000" b="1" dirty="0" smtClean="0">
                          <a:effectLst/>
                        </a:rPr>
                        <a:t>0,</a:t>
                      </a:r>
                      <a:r>
                        <a:rPr lang="en-US" sz="2000" b="1" dirty="0" smtClean="0">
                          <a:effectLst/>
                        </a:rPr>
                        <a:t>2</a:t>
                      </a:r>
                      <a:r>
                        <a:rPr lang="cs-CZ" sz="2000" b="1" dirty="0" smtClean="0">
                          <a:effectLst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benign</a:t>
                      </a:r>
                      <a:r>
                        <a:rPr lang="cs-CZ" sz="2000" b="1" dirty="0">
                          <a:effectLst/>
                        </a:rPr>
                        <a:t>í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onemocnění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</a:rPr>
                        <a:t>0,15 </a:t>
                      </a:r>
                      <a:r>
                        <a:rPr lang="en-US" sz="2000" b="1" dirty="0" smtClean="0">
                          <a:effectLst/>
                        </a:rPr>
                        <a:t>-</a:t>
                      </a:r>
                      <a:r>
                        <a:rPr lang="cs-CZ" sz="2000" b="1" dirty="0" smtClean="0">
                          <a:effectLst/>
                        </a:rPr>
                        <a:t> 0,20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šedá zóna</a:t>
                      </a:r>
                      <a:r>
                        <a:rPr lang="en-US" sz="2000" b="1" dirty="0">
                          <a:effectLst/>
                        </a:rPr>
                        <a:t> 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 </a:t>
                      </a:r>
                      <a:r>
                        <a:rPr lang="en-US" sz="2000" b="1" dirty="0" smtClean="0">
                          <a:effectLst/>
                        </a:rPr>
                        <a:t>0</a:t>
                      </a:r>
                      <a:r>
                        <a:rPr lang="cs-CZ" sz="2000" b="1" dirty="0" smtClean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-</a:t>
                      </a:r>
                      <a:r>
                        <a:rPr lang="cs-CZ" sz="2000" b="1" dirty="0" smtClean="0">
                          <a:effectLst/>
                        </a:rPr>
                        <a:t> 0,15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m</a:t>
                      </a:r>
                      <a:r>
                        <a:rPr lang="en-US" sz="2000" b="1" dirty="0">
                          <a:effectLst/>
                        </a:rPr>
                        <a:t>align</a:t>
                      </a:r>
                      <a:r>
                        <a:rPr lang="cs-CZ" sz="2000" b="1" dirty="0">
                          <a:effectLst/>
                        </a:rPr>
                        <a:t>í nádor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677422" y="1569192"/>
            <a:ext cx="248686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Poměr </a:t>
            </a:r>
            <a:r>
              <a:rPr lang="en-U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fPSA</a:t>
            </a:r>
            <a:r>
              <a:rPr lang="cs-CZ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tPSA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572000" y="4542715"/>
          <a:ext cx="4176464" cy="14437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8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 0-30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benign</a:t>
                      </a:r>
                      <a:r>
                        <a:rPr lang="cs-CZ" sz="2000" b="1" dirty="0">
                          <a:effectLst/>
                        </a:rPr>
                        <a:t>í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onemocnění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30-40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šedá zóna</a:t>
                      </a:r>
                      <a:r>
                        <a:rPr lang="en-US" sz="2000" b="1" dirty="0">
                          <a:effectLst/>
                        </a:rPr>
                        <a:t> 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nad</a:t>
                      </a:r>
                      <a:r>
                        <a:rPr lang="en-US" sz="2000" b="1" dirty="0">
                          <a:effectLst/>
                        </a:rPr>
                        <a:t> 40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m</a:t>
                      </a:r>
                      <a:r>
                        <a:rPr lang="en-US" sz="2000" b="1" dirty="0">
                          <a:effectLst/>
                        </a:rPr>
                        <a:t>align</a:t>
                      </a:r>
                      <a:r>
                        <a:rPr lang="cs-CZ" sz="2000" b="1" dirty="0">
                          <a:effectLst/>
                        </a:rPr>
                        <a:t>í nádor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677422" y="4090087"/>
            <a:ext cx="61266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45437"/>
              </p:ext>
            </p:extLst>
          </p:nvPr>
        </p:nvGraphicFramePr>
        <p:xfrm>
          <a:off x="179512" y="4715899"/>
          <a:ext cx="4104456" cy="15214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2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0 -18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benign</a:t>
                      </a:r>
                      <a:r>
                        <a:rPr lang="cs-CZ" sz="2000" b="1" dirty="0">
                          <a:effectLst/>
                        </a:rPr>
                        <a:t>í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cs-CZ" sz="2000" b="1" dirty="0">
                          <a:effectLst/>
                        </a:rPr>
                        <a:t>onemocnění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7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effectLst/>
                        </a:rPr>
                        <a:t>18 </a:t>
                      </a:r>
                      <a:r>
                        <a:rPr lang="en-US" sz="2000" b="1" dirty="0" smtClean="0">
                          <a:effectLst/>
                        </a:rPr>
                        <a:t>-</a:t>
                      </a:r>
                      <a:r>
                        <a:rPr lang="cs-CZ" sz="2000" b="1" dirty="0" smtClean="0">
                          <a:effectLst/>
                        </a:rPr>
                        <a:t> 25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šedá zóna</a:t>
                      </a:r>
                      <a:r>
                        <a:rPr lang="en-US" sz="2000" b="1" dirty="0">
                          <a:effectLst/>
                        </a:rPr>
                        <a:t> 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0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 </a:t>
                      </a:r>
                      <a:r>
                        <a:rPr lang="cs-CZ" sz="2000" b="1" dirty="0" smtClean="0">
                          <a:effectLst/>
                        </a:rPr>
                        <a:t>nad 25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m</a:t>
                      </a:r>
                      <a:r>
                        <a:rPr lang="en-US" sz="2000" b="1" dirty="0">
                          <a:effectLst/>
                        </a:rPr>
                        <a:t>align</a:t>
                      </a:r>
                      <a:r>
                        <a:rPr lang="cs-CZ" sz="2000" b="1" dirty="0">
                          <a:effectLst/>
                        </a:rPr>
                        <a:t>í nádor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79512" y="4297674"/>
            <a:ext cx="233021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2060"/>
                </a:solidFill>
                <a:latin typeface="Calibri"/>
                <a:cs typeface="+mn-cs"/>
              </a:rPr>
              <a:t>Pro-2-PSA</a:t>
            </a:r>
          </a:p>
        </p:txBody>
      </p:sp>
    </p:spTree>
    <p:extLst>
      <p:ext uri="{BB962C8B-B14F-4D97-AF65-F5344CB8AC3E}">
        <p14:creationId xmlns:p14="http://schemas.microsoft.com/office/powerpoint/2010/main" val="12203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980728"/>
            <a:ext cx="6203032" cy="43691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Měření a hodnocení 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Plzeň  - perspektiva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Měříme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79512" y="2161155"/>
            <a:ext cx="4317876" cy="3951288"/>
          </a:xfrm>
        </p:spPr>
        <p:txBody>
          <a:bodyPr>
            <a:normAutofit/>
          </a:bodyPr>
          <a:lstStyle/>
          <a:p>
            <a:r>
              <a:rPr lang="cs-CZ" dirty="0" smtClean="0"/>
              <a:t>Celkové PSA </a:t>
            </a:r>
            <a:r>
              <a:rPr lang="cs-CZ" dirty="0" err="1" smtClean="0"/>
              <a:t>tPSA</a:t>
            </a:r>
            <a:endParaRPr lang="cs-CZ" dirty="0" smtClean="0"/>
          </a:p>
          <a:p>
            <a:r>
              <a:rPr lang="cs-CZ" dirty="0" smtClean="0"/>
              <a:t>Volné (free) </a:t>
            </a:r>
            <a:r>
              <a:rPr lang="cs-CZ" dirty="0" err="1" smtClean="0"/>
              <a:t>fPSA</a:t>
            </a:r>
            <a:endParaRPr lang="cs-CZ" dirty="0" smtClean="0"/>
          </a:p>
          <a:p>
            <a:r>
              <a:rPr lang="cs-CZ" dirty="0" smtClean="0"/>
              <a:t>Pro-2-PSA</a:t>
            </a:r>
          </a:p>
          <a:p>
            <a:endParaRPr lang="cs-CZ" dirty="0" smtClean="0">
              <a:solidFill>
                <a:srgbClr val="DA251C"/>
              </a:solidFill>
            </a:endParaRP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1661545"/>
            <a:ext cx="4041775" cy="499610"/>
          </a:xfrm>
        </p:spPr>
        <p:txBody>
          <a:bodyPr>
            <a:normAutofit/>
          </a:bodyPr>
          <a:lstStyle/>
          <a:p>
            <a:r>
              <a:rPr lang="cs-CZ" dirty="0" smtClean="0"/>
              <a:t>Hodnotíme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5025" y="2188595"/>
            <a:ext cx="4319463" cy="398172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PSA</a:t>
            </a:r>
          </a:p>
          <a:p>
            <a:pPr lvl="1"/>
            <a:r>
              <a:rPr lang="cs-CZ" i="1" dirty="0" smtClean="0">
                <a:solidFill>
                  <a:schemeClr val="bg1"/>
                </a:solidFill>
              </a:rPr>
              <a:t>V závislosti  na věku</a:t>
            </a:r>
          </a:p>
          <a:p>
            <a:pPr lvl="1"/>
            <a:r>
              <a:rPr lang="cs-CZ" i="1" dirty="0" smtClean="0">
                <a:solidFill>
                  <a:schemeClr val="bg1"/>
                </a:solidFill>
              </a:rPr>
              <a:t>V závislosti na objemu</a:t>
            </a:r>
          </a:p>
          <a:p>
            <a:pPr lvl="1"/>
            <a:r>
              <a:rPr lang="cs-CZ" i="1" dirty="0" smtClean="0">
                <a:solidFill>
                  <a:schemeClr val="bg1"/>
                </a:solidFill>
              </a:rPr>
              <a:t>V závislosti na dynamice vzestupu</a:t>
            </a:r>
          </a:p>
          <a:p>
            <a:r>
              <a:rPr lang="cs-CZ" b="1" dirty="0" err="1" smtClean="0">
                <a:solidFill>
                  <a:srgbClr val="E10019"/>
                </a:solidFill>
              </a:rPr>
              <a:t>fPSA</a:t>
            </a:r>
            <a:endParaRPr lang="cs-CZ" b="1" dirty="0" smtClean="0">
              <a:solidFill>
                <a:srgbClr val="E10019"/>
              </a:solidFill>
            </a:endParaRP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Uvádíme </a:t>
            </a:r>
            <a:r>
              <a:rPr lang="cs-CZ" dirty="0">
                <a:solidFill>
                  <a:schemeClr val="bg1"/>
                </a:solidFill>
              </a:rPr>
              <a:t>jako  výsledek </a:t>
            </a:r>
          </a:p>
          <a:p>
            <a:pPr lvl="1"/>
            <a:r>
              <a:rPr lang="cs-CZ" dirty="0">
                <a:solidFill>
                  <a:srgbClr val="DA251C"/>
                </a:solidFill>
              </a:rPr>
              <a:t>Hodnotíme absolutní hodnotu </a:t>
            </a:r>
          </a:p>
          <a:p>
            <a:r>
              <a:rPr lang="cs-CZ" b="1" dirty="0" err="1" smtClean="0"/>
              <a:t>fPSA</a:t>
            </a:r>
            <a:r>
              <a:rPr lang="cs-CZ" b="1" dirty="0" smtClean="0"/>
              <a:t>/ </a:t>
            </a:r>
            <a:r>
              <a:rPr lang="cs-CZ" b="1" dirty="0" err="1" smtClean="0"/>
              <a:t>tPSA</a:t>
            </a:r>
            <a:r>
              <a:rPr lang="cs-CZ" b="1" dirty="0" smtClean="0"/>
              <a:t> </a:t>
            </a:r>
            <a:r>
              <a:rPr lang="cs-CZ" dirty="0">
                <a:solidFill>
                  <a:srgbClr val="E10019"/>
                </a:solidFill>
              </a:rPr>
              <a:t>jako </a:t>
            </a:r>
            <a:r>
              <a:rPr lang="cs-CZ" dirty="0" smtClean="0">
                <a:solidFill>
                  <a:srgbClr val="E10019"/>
                </a:solidFill>
              </a:rPr>
              <a:t>poměr, </a:t>
            </a:r>
            <a:r>
              <a:rPr lang="cs-CZ" dirty="0">
                <a:solidFill>
                  <a:srgbClr val="E10019"/>
                </a:solidFill>
              </a:rPr>
              <a:t>ne %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Pro-2 – PSA</a:t>
            </a:r>
          </a:p>
          <a:p>
            <a:pPr lvl="1"/>
            <a:r>
              <a:rPr lang="cs-CZ" dirty="0"/>
              <a:t>Uvádíme výsledek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Hodnotíme absolutní hodnotu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PHI</a:t>
            </a:r>
          </a:p>
          <a:p>
            <a:r>
              <a:rPr lang="cs-CZ" b="1" dirty="0" smtClean="0">
                <a:solidFill>
                  <a:srgbClr val="E10019"/>
                </a:solidFill>
              </a:rPr>
              <a:t>Celkové </a:t>
            </a:r>
            <a:r>
              <a:rPr lang="cs-CZ" b="1" dirty="0">
                <a:solidFill>
                  <a:srgbClr val="E10019"/>
                </a:solidFill>
              </a:rPr>
              <a:t>vyhodnocení počítačovým </a:t>
            </a:r>
            <a:r>
              <a:rPr lang="cs-CZ" b="1" dirty="0" smtClean="0">
                <a:solidFill>
                  <a:srgbClr val="E10019"/>
                </a:solidFill>
              </a:rPr>
              <a:t>programem</a:t>
            </a:r>
          </a:p>
          <a:p>
            <a:r>
              <a:rPr lang="cs-CZ" b="1" dirty="0" smtClean="0">
                <a:solidFill>
                  <a:srgbClr val="E10019"/>
                </a:solidFill>
              </a:rPr>
              <a:t>Slovní komentář k výsledku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7610E-F090-4D84-8855-B3D244A3DF49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01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84882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403350" y="260648"/>
            <a:ext cx="7489825" cy="936327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    </a:t>
            </a:r>
            <a:r>
              <a:rPr lang="cs-CZ" sz="3600" b="1" dirty="0" smtClean="0">
                <a:solidFill>
                  <a:srgbClr val="C00000"/>
                </a:solidFill>
              </a:rPr>
              <a:t>Sensitivita  a specifita </a:t>
            </a:r>
            <a:br>
              <a:rPr lang="cs-CZ" sz="3600" b="1" dirty="0" smtClean="0">
                <a:solidFill>
                  <a:srgbClr val="C00000"/>
                </a:solidFill>
              </a:rPr>
            </a:br>
            <a:r>
              <a:rPr lang="cs-CZ" sz="3600" dirty="0" err="1" smtClean="0">
                <a:solidFill>
                  <a:srgbClr val="C00000"/>
                </a:solidFill>
              </a:rPr>
              <a:t>tPSA</a:t>
            </a:r>
            <a:r>
              <a:rPr lang="cs-CZ" sz="3600" dirty="0" smtClean="0">
                <a:solidFill>
                  <a:srgbClr val="C00000"/>
                </a:solidFill>
              </a:rPr>
              <a:t>, %</a:t>
            </a:r>
            <a:r>
              <a:rPr lang="cs-CZ" sz="3600" dirty="0" err="1" smtClean="0">
                <a:solidFill>
                  <a:srgbClr val="C00000"/>
                </a:solidFill>
              </a:rPr>
              <a:t>fPSA</a:t>
            </a:r>
            <a:r>
              <a:rPr lang="cs-CZ" sz="3600" dirty="0" smtClean="0">
                <a:solidFill>
                  <a:srgbClr val="C00000"/>
                </a:solidFill>
              </a:rPr>
              <a:t> , </a:t>
            </a:r>
            <a:r>
              <a:rPr lang="cs-CZ" sz="3600" b="1" dirty="0" smtClean="0">
                <a:solidFill>
                  <a:srgbClr val="C00000"/>
                </a:solidFill>
              </a:rPr>
              <a:t>pro- 2- PSA , PHI </a:t>
            </a:r>
            <a:endParaRPr lang="cs-CZ" altLang="cs-CZ" sz="4000" b="1" dirty="0" smtClean="0">
              <a:solidFill>
                <a:srgbClr val="C0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76834"/>
              </p:ext>
            </p:extLst>
          </p:nvPr>
        </p:nvGraphicFramePr>
        <p:xfrm>
          <a:off x="4716016" y="3400400"/>
          <a:ext cx="3024336" cy="1828800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974"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2400" b="1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Parametr</a:t>
                      </a:r>
                      <a:endParaRPr lang="cs-CZ" sz="2400" b="1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540" marR="4254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2400" b="1" dirty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AUC</a:t>
                      </a:r>
                    </a:p>
                  </a:txBody>
                  <a:tcPr marL="42540" marR="4254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93">
                <a:tc>
                  <a:txBody>
                    <a:bodyPr/>
                    <a:lstStyle/>
                    <a:p>
                      <a:pPr algn="l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2400" b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PHI</a:t>
                      </a:r>
                      <a:endParaRPr lang="cs-CZ" sz="2400" b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540" marR="4254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0.81180</a:t>
                      </a:r>
                      <a:endParaRPr lang="cs-CZ" sz="2400" b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42540" marR="4254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93">
                <a:tc>
                  <a:txBody>
                    <a:bodyPr/>
                    <a:lstStyle/>
                    <a:p>
                      <a:pPr algn="l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2400" b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Pro-2-PSA</a:t>
                      </a:r>
                      <a:endParaRPr lang="cs-CZ" sz="2400" b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540" marR="4254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2400" b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0.73910</a:t>
                      </a:r>
                      <a:endParaRPr lang="cs-CZ" sz="2400" b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540" marR="4254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93">
                <a:tc>
                  <a:txBody>
                    <a:bodyPr/>
                    <a:lstStyle/>
                    <a:p>
                      <a:pPr algn="l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2400" b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%free PSA</a:t>
                      </a:r>
                      <a:endParaRPr lang="cs-CZ" sz="2400" b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540" marR="4254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0.75009</a:t>
                      </a:r>
                      <a:endParaRPr lang="cs-CZ" sz="2400" b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540" marR="4254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93">
                <a:tc>
                  <a:txBody>
                    <a:bodyPr/>
                    <a:lstStyle/>
                    <a:p>
                      <a:pPr algn="l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2400" b="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PSA</a:t>
                      </a:r>
                      <a:endParaRPr lang="cs-CZ" sz="2400" b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540" marR="4254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35"/>
                        </a:spcBef>
                        <a:spcAft>
                          <a:spcPts val="335"/>
                        </a:spcAft>
                      </a:pPr>
                      <a:r>
                        <a:rPr lang="cs-CZ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0.56832</a:t>
                      </a:r>
                      <a:endParaRPr lang="cs-CZ" sz="2400" b="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540" marR="4254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2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M">
  <a:themeElements>
    <a:clrScheme name="FNM">
      <a:dk1>
        <a:srgbClr val="002060"/>
      </a:dk1>
      <a:lt1>
        <a:srgbClr val="002060"/>
      </a:lt1>
      <a:dk2>
        <a:srgbClr val="FFFFFF"/>
      </a:dk2>
      <a:lt2>
        <a:srgbClr val="FFFFFF"/>
      </a:lt2>
      <a:accent1>
        <a:srgbClr val="D5E3FF"/>
      </a:accent1>
      <a:accent2>
        <a:srgbClr val="97BAFF"/>
      </a:accent2>
      <a:accent3>
        <a:srgbClr val="2F75FF"/>
      </a:accent3>
      <a:accent4>
        <a:srgbClr val="0042C7"/>
      </a:accent4>
      <a:accent5>
        <a:srgbClr val="002D89"/>
      </a:accent5>
      <a:accent6>
        <a:srgbClr val="002060"/>
      </a:accent6>
      <a:hlink>
        <a:srgbClr val="002060"/>
      </a:hlink>
      <a:folHlink>
        <a:srgbClr val="002060"/>
      </a:folHlink>
    </a:clrScheme>
    <a:fontScheme name="FN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10227</TotalTime>
  <Words>1108</Words>
  <Application>Microsoft Office PowerPoint</Application>
  <PresentationFormat>Předvádění na obrazovce (4:3)</PresentationFormat>
  <Paragraphs>466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Trebuchet MS</vt:lpstr>
      <vt:lpstr>FNM</vt:lpstr>
      <vt:lpstr>PHI v teorii a praxi </vt:lpstr>
      <vt:lpstr>Témata přednášky</vt:lpstr>
      <vt:lpstr>Prezentace aplikace PowerPoint</vt:lpstr>
      <vt:lpstr>Prostate health index PHI   Index zdravé prostaty</vt:lpstr>
      <vt:lpstr>Měření a hodnocení   Běžná praxe </vt:lpstr>
      <vt:lpstr>Měření a hodnocení   Plzeň </vt:lpstr>
      <vt:lpstr>PSA a izoformy   Referenční hodnoty FN Plzeň </vt:lpstr>
      <vt:lpstr>Měření a hodnocení   Plzeň  - perspektiva </vt:lpstr>
      <vt:lpstr>    Sensitivita  a specifita  tPSA, %fPSA , pro- 2- PSA , PHI </vt:lpstr>
      <vt:lpstr>  Lze pomocí biomarkerů predikovat agresivitu nádoru?  Biomarkery  vs. Gleason score</vt:lpstr>
      <vt:lpstr>Prezentace aplikace PowerPoint</vt:lpstr>
      <vt:lpstr>         Algoritmus pro volbu léčby  karcinomu prostaty  </vt:lpstr>
      <vt:lpstr>Prognóza a PHI ? Stejné PSA  Různé PHI</vt:lpstr>
      <vt:lpstr>Stejné PSA a jiné PHI   jiná prognóza</vt:lpstr>
      <vt:lpstr>tPSA &lt; 10</vt:lpstr>
      <vt:lpstr>Dynamické monitorování PHI </vt:lpstr>
      <vt:lpstr>Dynamické monitorování PHI</vt:lpstr>
      <vt:lpstr>Závěr   Benefit pro pacienta</vt:lpstr>
      <vt:lpstr> Oddělení nukleární medicíny  úsek imunoanalýzy </vt:lpstr>
      <vt:lpstr>Urologická klinika</vt:lpstr>
      <vt:lpstr>Klinika zobrazovacích metod </vt:lpstr>
      <vt:lpstr>Klinika onkologie a radioterapie</vt:lpstr>
      <vt:lpstr>Prezentace aplikace PowerPoint</vt:lpstr>
    </vt:vector>
  </TitlesOfParts>
  <Company>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tc</dc:creator>
  <cp:lastModifiedBy>Bezdekova Magdalena</cp:lastModifiedBy>
  <cp:revision>552</cp:revision>
  <cp:lastPrinted>2016-10-31T09:55:30Z</cp:lastPrinted>
  <dcterms:created xsi:type="dcterms:W3CDTF">2010-06-22T13:44:44Z</dcterms:created>
  <dcterms:modified xsi:type="dcterms:W3CDTF">2021-05-24T10:30:55Z</dcterms:modified>
</cp:coreProperties>
</file>