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4" r:id="rId1"/>
  </p:sldMasterIdLst>
  <p:notesMasterIdLst>
    <p:notesMasterId r:id="rId30"/>
  </p:notesMasterIdLst>
  <p:handoutMasterIdLst>
    <p:handoutMasterId r:id="rId31"/>
  </p:handoutMasterIdLst>
  <p:sldIdLst>
    <p:sldId id="401" r:id="rId2"/>
    <p:sldId id="388" r:id="rId3"/>
    <p:sldId id="435" r:id="rId4"/>
    <p:sldId id="387" r:id="rId5"/>
    <p:sldId id="460" r:id="rId6"/>
    <p:sldId id="407" r:id="rId7"/>
    <p:sldId id="436" r:id="rId8"/>
    <p:sldId id="443" r:id="rId9"/>
    <p:sldId id="437" r:id="rId10"/>
    <p:sldId id="391" r:id="rId11"/>
    <p:sldId id="461" r:id="rId12"/>
    <p:sldId id="458" r:id="rId13"/>
    <p:sldId id="441" r:id="rId14"/>
    <p:sldId id="447" r:id="rId15"/>
    <p:sldId id="450" r:id="rId16"/>
    <p:sldId id="451" r:id="rId17"/>
    <p:sldId id="446" r:id="rId18"/>
    <p:sldId id="454" r:id="rId19"/>
    <p:sldId id="459" r:id="rId20"/>
    <p:sldId id="455" r:id="rId21"/>
    <p:sldId id="456" r:id="rId22"/>
    <p:sldId id="457" r:id="rId23"/>
    <p:sldId id="440" r:id="rId24"/>
    <p:sldId id="439" r:id="rId25"/>
    <p:sldId id="442" r:id="rId26"/>
    <p:sldId id="444" r:id="rId27"/>
    <p:sldId id="426" r:id="rId28"/>
    <p:sldId id="400" r:id="rId29"/>
  </p:sldIdLst>
  <p:sldSz cx="9144000" cy="6858000" type="screen4x3"/>
  <p:notesSz cx="6797675" cy="99282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Lucida Sans Unicode" panose="020B0602030504020204" pitchFamily="34" charset="0"/>
      </a:defRPr>
    </a:lvl1pPr>
    <a:lvl2pPr marL="4572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Lucida Sans Unicode" panose="020B0602030504020204" pitchFamily="34" charset="0"/>
      </a:defRPr>
    </a:lvl2pPr>
    <a:lvl3pPr marL="9144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Lucida Sans Unicode" panose="020B0602030504020204" pitchFamily="34" charset="0"/>
      </a:defRPr>
    </a:lvl3pPr>
    <a:lvl4pPr marL="1371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Lucida Sans Unicode" panose="020B0602030504020204" pitchFamily="34" charset="0"/>
      </a:defRPr>
    </a:lvl4pPr>
    <a:lvl5pPr marL="18288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Lucida Sans Unicode" panose="020B0602030504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Lucida Sans Unicode" panose="020B0602030504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Lucida Sans Unicode" panose="020B0602030504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Lucida Sans Unicode" panose="020B0602030504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Lucida Sans Unicode" panose="020B0602030504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cera, Radek" initials="K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5050"/>
    <a:srgbClr val="FF0066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8" autoAdjust="0"/>
    <p:restoredTop sz="94660"/>
  </p:normalViewPr>
  <p:slideViewPr>
    <p:cSldViewPr showGuides="1">
      <p:cViewPr varScale="1">
        <p:scale>
          <a:sx n="107" d="100"/>
          <a:sy n="107" d="100"/>
        </p:scale>
        <p:origin x="-1056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2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</a:defRPr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2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</a:defRPr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2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</a:defRPr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5000"/>
              </a:lnSpc>
              <a:buClr>
                <a:srgbClr val="FFFFFF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D584E20-AE26-4B5E-BCA6-90226F2DDA8E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627312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5565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6463"/>
            <a:ext cx="5437188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altLang="cs-CZ" noProof="0"/>
          </a:p>
        </p:txBody>
      </p:sp>
    </p:spTree>
    <p:extLst>
      <p:ext uri="{BB962C8B-B14F-4D97-AF65-F5344CB8AC3E}">
        <p14:creationId xmlns:p14="http://schemas.microsoft.com/office/powerpoint/2010/main" val="3154146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902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0520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951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1163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22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8028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9926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8781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269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1114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1664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BF55F6A-DB36-4318-994D-B154CB5A61B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240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4142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8420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5955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7036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8595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4407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r>
              <a:rPr lang="cs-CZ" smtClean="0"/>
              <a:t>DNY SPORTU  28.04.2021 Plzeň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AF341F7-A99C-4414-8B6E-C8281795D13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16974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r>
              <a:rPr lang="cs-CZ" smtClean="0"/>
              <a:t>DNY SPORTU  28.04.2021 Plzeň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21775AA3-03DB-4FED-9D04-3638231ACF6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6075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r>
              <a:rPr lang="cs-CZ" smtClean="0"/>
              <a:t>DNY SPORTU  28.04.2021 Plzeň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00676FA-E239-4673-8AEE-A42FCCE5D1E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0259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511175" y="1820863"/>
            <a:ext cx="8251825" cy="422910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buClr>
                <a:schemeClr val="bg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171450" indent="-171450">
              <a:buClr>
                <a:schemeClr val="bg2"/>
              </a:buClr>
              <a:buSzPct val="150000"/>
              <a:buFont typeface="Arial" panose="020B0604020202020204" pitchFamily="34" charset="0"/>
              <a:buChar char="›"/>
              <a:defRPr sz="2000">
                <a:solidFill>
                  <a:schemeClr val="tx1"/>
                </a:solidFill>
              </a:defRPr>
            </a:lvl2pPr>
            <a:lvl3pPr marL="342900" indent="-171450">
              <a:buClr>
                <a:schemeClr val="bg2"/>
              </a:buClr>
              <a:defRPr sz="2000">
                <a:solidFill>
                  <a:schemeClr val="tx1"/>
                </a:solidFill>
              </a:defRPr>
            </a:lvl3pPr>
            <a:lvl4pPr marL="514350" indent="-171450">
              <a:buClr>
                <a:schemeClr val="bg2"/>
              </a:buClr>
              <a:defRPr sz="20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11175" y="501553"/>
            <a:ext cx="8251826" cy="461665"/>
          </a:xfrm>
          <a:prstGeom prst="rect">
            <a:avLst/>
          </a:prstGeom>
        </p:spPr>
        <p:txBody>
          <a:bodyPr vert="horz" lIns="0" tIns="45720" rIns="0" bIns="45720" rtlCol="0" anchor="ctr">
            <a:sp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2887" y="0"/>
            <a:ext cx="891113" cy="126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9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r>
              <a:rPr lang="cs-CZ" smtClean="0"/>
              <a:t>DNY SPORTU  28.04.2021 Plzeň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F28519D-1FA9-43AE-80E0-BDEE547F224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0787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r>
              <a:rPr lang="cs-CZ" smtClean="0"/>
              <a:t>DNY SPORTU  28.04.2021 Plzeň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3A04D10-251E-4988-93AE-889F9321E61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0720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r>
              <a:rPr lang="cs-CZ" smtClean="0"/>
              <a:t>DNY SPORTU  28.04.2021 Plzeň 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11606CF-318B-4FC8-B2BC-679CA78A597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47152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r>
              <a:rPr lang="cs-CZ" smtClean="0"/>
              <a:t>DNY SPORTU  28.04.2021 Plzeň 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3588E65E-6424-4B1B-AF46-467922100BE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10419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r>
              <a:rPr lang="cs-CZ" smtClean="0"/>
              <a:t>DNY SPORTU  28.04.2021 Plzeň 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7D74D271-EADF-4D8F-9846-A6CFCD94200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0941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r>
              <a:rPr lang="cs-CZ" smtClean="0"/>
              <a:t>DNY SPORTU  28.04.2021 Plzeň 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32D7DCBC-2F2E-431A-A3A8-D77425985E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832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r>
              <a:rPr lang="cs-CZ" smtClean="0"/>
              <a:t>DNY SPORTU  28.04.2021 Plzeň 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CD6EE16-7245-461E-A03B-E6B8B19F63A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656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r>
              <a:rPr lang="cs-CZ" smtClean="0"/>
              <a:t>DNY SPORTU  28.04.2021 Plzeň 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8D2F0AF-90BB-4C87-B9C7-6C6526D5447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63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2060">
                    <a:tint val="75000"/>
                  </a:srgb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2060">
                    <a:tint val="75000"/>
                  </a:srgb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cs-CZ" smtClean="0"/>
              <a:t>DNY SPORTU  28.04.2021 Plzeň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200">
                <a:solidFill>
                  <a:srgbClr val="898C9D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22BFB5E-3406-419E-BBC7-22ABF2C488A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opolcan@fnplzen.cz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sah 2"/>
          <p:cNvSpPr>
            <a:spLocks noGrp="1"/>
          </p:cNvSpPr>
          <p:nvPr>
            <p:ph idx="1"/>
          </p:nvPr>
        </p:nvSpPr>
        <p:spPr>
          <a:xfrm>
            <a:off x="304800" y="1836737"/>
            <a:ext cx="8534400" cy="3184525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sz="4800" b="1" dirty="0">
                <a:solidFill>
                  <a:srgbClr val="C00000"/>
                </a:solidFill>
              </a:rPr>
              <a:t>Vitamin D a </a:t>
            </a:r>
            <a:r>
              <a:rPr lang="cs-CZ" sz="4800" b="1" dirty="0" smtClean="0">
                <a:solidFill>
                  <a:srgbClr val="C00000"/>
                </a:solidFill>
              </a:rPr>
              <a:t>fotbal</a:t>
            </a:r>
            <a:endParaRPr lang="cs-CZ" altLang="cs-CZ" sz="4800" b="1" dirty="0">
              <a:solidFill>
                <a:srgbClr val="C00000"/>
              </a:solidFill>
            </a:endParaRPr>
          </a:p>
        </p:txBody>
      </p:sp>
      <p:pic>
        <p:nvPicPr>
          <p:cNvPr id="4" name="Picture 154" descr="C:\Users\Ondra\Práce\LFZNAK.BMP\LOGO_LF_BEZ.jpg">
            <a:extLst>
              <a:ext uri="{FF2B5EF4-FFF2-40B4-BE49-F238E27FC236}">
                <a16:creationId xmlns="" xmlns:a16="http://schemas.microsoft.com/office/drawing/2014/main" id="{5440633A-3243-4640-B34B-C428198A7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9127" y="85460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C1BF86B1-4B6C-4039-AFE7-A28FB9993214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268460" y="4293096"/>
            <a:ext cx="8568184" cy="184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None/>
              <a:defRPr/>
            </a:pPr>
            <a:r>
              <a:rPr lang="cs-CZ" dirty="0">
                <a:solidFill>
                  <a:srgbClr val="002060"/>
                </a:solidFill>
              </a:rPr>
              <a:t>Topolčan </a:t>
            </a:r>
            <a:r>
              <a:rPr lang="cs-CZ" dirty="0" smtClean="0">
                <a:solidFill>
                  <a:srgbClr val="002060"/>
                </a:solidFill>
              </a:rPr>
              <a:t>O., Kučera </a:t>
            </a:r>
            <a:r>
              <a:rPr lang="cs-CZ" dirty="0">
                <a:solidFill>
                  <a:srgbClr val="002060"/>
                </a:solidFill>
              </a:rPr>
              <a:t>R</a:t>
            </a:r>
            <a:r>
              <a:rPr lang="cs-CZ" dirty="0" smtClean="0">
                <a:solidFill>
                  <a:srgbClr val="002060"/>
                </a:solidFill>
              </a:rPr>
              <a:t>., </a:t>
            </a:r>
            <a:r>
              <a:rPr lang="cs-CZ" dirty="0">
                <a:solidFill>
                  <a:srgbClr val="002060"/>
                </a:solidFill>
              </a:rPr>
              <a:t>Kroužecký A., Novák J.</a:t>
            </a:r>
          </a:p>
          <a:p>
            <a:pPr algn="ctr" defTabSz="914400">
              <a:defRPr/>
            </a:pPr>
            <a:endParaRPr lang="cs-CZ" dirty="0">
              <a:solidFill>
                <a:srgbClr val="002060"/>
              </a:solidFill>
            </a:endParaRPr>
          </a:p>
          <a:p>
            <a:pPr marL="0" indent="0" algn="ctr" defTabSz="914400">
              <a:buNone/>
              <a:defRPr/>
            </a:pPr>
            <a:r>
              <a:rPr lang="cs-CZ" sz="2400" dirty="0">
                <a:solidFill>
                  <a:srgbClr val="0070C0"/>
                </a:solidFill>
              </a:rPr>
              <a:t>Fakultní nemocnice Plzeň </a:t>
            </a:r>
          </a:p>
          <a:p>
            <a:pPr marL="0" indent="0" algn="ctr" defTabSz="914400">
              <a:buNone/>
              <a:defRPr/>
            </a:pPr>
            <a:r>
              <a:rPr lang="cs-CZ" sz="2400" dirty="0">
                <a:solidFill>
                  <a:srgbClr val="0070C0"/>
                </a:solidFill>
              </a:rPr>
              <a:t>Lékařská fakulta Plzeň, Univerzita Karlova</a:t>
            </a:r>
          </a:p>
          <a:p>
            <a:pPr defTabSz="914400">
              <a:defRPr/>
            </a:pPr>
            <a:endParaRPr lang="cs-CZ" sz="2400" b="1" dirty="0">
              <a:solidFill>
                <a:srgbClr val="002060"/>
              </a:solidFill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DNY SPORTU  28.04.2021 Plzeň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88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6553200" cy="1143000"/>
          </a:xfrm>
        </p:spPr>
        <p:txBody>
          <a:bodyPr/>
          <a:lstStyle/>
          <a:p>
            <a:r>
              <a:rPr lang="cs-CZ" sz="3200" b="1" u="sng" dirty="0">
                <a:solidFill>
                  <a:srgbClr val="CC0000"/>
                </a:solidFill>
                <a:ea typeface="ＭＳ Ｐゴシック" pitchFamily="34" charset="-128"/>
              </a:rPr>
              <a:t>Referenční hodnoty vitaminu D </a:t>
            </a:r>
            <a:endParaRPr lang="en-US" sz="3200" b="1" u="sng" dirty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622BD665-CC8F-4F3F-8C8B-D42C403767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381591"/>
              </p:ext>
            </p:extLst>
          </p:nvPr>
        </p:nvGraphicFramePr>
        <p:xfrm>
          <a:off x="3305688" y="1608904"/>
          <a:ext cx="2942712" cy="140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2712">
                  <a:extLst>
                    <a:ext uri="{9D8B030D-6E8A-4147-A177-3AD203B41FA5}">
                      <a16:colId xmlns="" xmlns:a16="http://schemas.microsoft.com/office/drawing/2014/main" val="246417301"/>
                    </a:ext>
                  </a:extLst>
                </a:gridCol>
              </a:tblGrid>
              <a:tr h="1174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 smtClean="0">
                          <a:solidFill>
                            <a:schemeClr val="tx2"/>
                          </a:solidFill>
                          <a:effectLst/>
                        </a:rPr>
                        <a:t>Optimální hladina</a:t>
                      </a:r>
                      <a:endParaRPr lang="cs-CZ" sz="28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solidFill>
                            <a:schemeClr val="tx2"/>
                          </a:solidFill>
                          <a:effectLst/>
                        </a:rPr>
                        <a:t>75 – 200 nmol/L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chemeClr val="tx2"/>
                          </a:solidFill>
                        </a:rPr>
                        <a:t>30 – 80 µg/L</a:t>
                      </a:r>
                      <a:endParaRPr lang="cs-CZ" sz="2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343533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635DAF5-B6D1-43FC-BCD9-76F49B4F130C}"/>
              </a:ext>
            </a:extLst>
          </p:cNvPr>
          <p:cNvSpPr/>
          <p:nvPr/>
        </p:nvSpPr>
        <p:spPr>
          <a:xfrm>
            <a:off x="0" y="6280152"/>
            <a:ext cx="9144000" cy="584775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Lucas R, Neale R. What is the optimal level of vitamin D? - separating the evidence from the rhetoric. Aust Fam Physician. 2014 Mar;43(3):119-22.</a:t>
            </a:r>
            <a:endParaRPr lang="en-US" sz="1600" dirty="0">
              <a:latin typeface="+mj-lt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2377782B-E848-467F-902B-AD25E8B6A3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390600"/>
              </p:ext>
            </p:extLst>
          </p:nvPr>
        </p:nvGraphicFramePr>
        <p:xfrm>
          <a:off x="1005144" y="3494467"/>
          <a:ext cx="7543800" cy="11917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3935">
                  <a:extLst>
                    <a:ext uri="{9D8B030D-6E8A-4147-A177-3AD203B41FA5}">
                      <a16:colId xmlns="" xmlns:a16="http://schemas.microsoft.com/office/drawing/2014/main" val="4243233449"/>
                    </a:ext>
                  </a:extLst>
                </a:gridCol>
                <a:gridCol w="2519340">
                  <a:extLst>
                    <a:ext uri="{9D8B030D-6E8A-4147-A177-3AD203B41FA5}">
                      <a16:colId xmlns="" xmlns:a16="http://schemas.microsoft.com/office/drawing/2014/main" val="2663424115"/>
                    </a:ext>
                  </a:extLst>
                </a:gridCol>
                <a:gridCol w="2520525">
                  <a:extLst>
                    <a:ext uri="{9D8B030D-6E8A-4147-A177-3AD203B41FA5}">
                      <a16:colId xmlns="" xmlns:a16="http://schemas.microsoft.com/office/drawing/2014/main" val="213215728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Těžký deficit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&lt; 25 (30) nmol/L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&lt; </a:t>
                      </a:r>
                      <a:r>
                        <a:rPr lang="cs-CZ" sz="2000" b="1" i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 (12) µg/L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FF5050"/>
                          </a:solidFill>
                          <a:effectLst/>
                        </a:rPr>
                        <a:t>Nedostatek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FF5050"/>
                          </a:solidFill>
                          <a:effectLst/>
                        </a:rPr>
                        <a:t>25 (30) – 50 nmol/L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rgbClr val="FF5050"/>
                          </a:solidFill>
                          <a:latin typeface="+mn-lt"/>
                          <a:ea typeface="+mn-ea"/>
                          <a:cs typeface="+mn-cs"/>
                        </a:rPr>
                        <a:t>10 (12) – 20 µg/L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2060"/>
                          </a:solidFill>
                          <a:effectLst/>
                        </a:rPr>
                        <a:t>Snížená hladina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2060"/>
                          </a:solidFill>
                          <a:effectLst/>
                        </a:rPr>
                        <a:t>50 – 75 nmol/L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>
                          <a:solidFill>
                            <a:srgbClr val="002060"/>
                          </a:solidFill>
                        </a:rPr>
                        <a:t>20 – 30 µg/L</a:t>
                      </a:r>
                      <a:endParaRPr lang="cs-CZ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343533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F92BBDD-0153-43B6-AFFF-A305EB3C8746}"/>
              </a:ext>
            </a:extLst>
          </p:cNvPr>
          <p:cNvSpPr/>
          <p:nvPr/>
        </p:nvSpPr>
        <p:spPr>
          <a:xfrm>
            <a:off x="914400" y="3374177"/>
            <a:ext cx="5105400" cy="13773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0D4ADCF9-333D-4729-B45F-F19839611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723735"/>
              </p:ext>
            </p:extLst>
          </p:nvPr>
        </p:nvGraphicFramePr>
        <p:xfrm>
          <a:off x="1005144" y="4854649"/>
          <a:ext cx="7543800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3275">
                  <a:extLst>
                    <a:ext uri="{9D8B030D-6E8A-4147-A177-3AD203B41FA5}">
                      <a16:colId xmlns="" xmlns:a16="http://schemas.microsoft.com/office/drawing/2014/main" val="3810835363"/>
                    </a:ext>
                  </a:extLst>
                </a:gridCol>
                <a:gridCol w="2520525">
                  <a:extLst>
                    <a:ext uri="{9D8B030D-6E8A-4147-A177-3AD203B41FA5}">
                      <a16:colId xmlns="" xmlns:a16="http://schemas.microsoft.com/office/drawing/2014/main" val="1698315990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4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Suplmentace nutná</a:t>
                      </a:r>
                      <a:r>
                        <a:rPr lang="cs-CZ" sz="4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  <a:endParaRPr lang="cs-CZ" sz="4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Suplementace vhodná</a:t>
                      </a:r>
                      <a:r>
                        <a:rPr lang="cs-CZ" sz="2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70957357"/>
                  </a:ext>
                </a:extLst>
              </a:tr>
            </a:tbl>
          </a:graphicData>
        </a:graphic>
      </p:graphicFrame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DNY SPORTU  28.04.2021 Plzeň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505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5050"/>
                </a:solidFill>
              </a:rPr>
              <a:t>    </a:t>
            </a:r>
            <a:r>
              <a:rPr lang="cs-CZ" sz="4000" b="1" dirty="0" smtClean="0">
                <a:solidFill>
                  <a:srgbClr val="C00000"/>
                </a:solidFill>
              </a:rPr>
              <a:t>Vitamin D </a:t>
            </a:r>
            <a:br>
              <a:rPr lang="cs-CZ" sz="4000" b="1" dirty="0" smtClean="0">
                <a:solidFill>
                  <a:srgbClr val="C00000"/>
                </a:solidFill>
              </a:rPr>
            </a:br>
            <a:r>
              <a:rPr lang="cs-CZ" sz="4000" b="1" dirty="0" smtClean="0">
                <a:solidFill>
                  <a:srgbClr val="C00000"/>
                </a:solidFill>
              </a:rPr>
              <a:t>    Zaměstnanci FN (200 osob)</a:t>
            </a:r>
            <a:endParaRPr lang="cs-CZ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386919"/>
              </p:ext>
            </p:extLst>
          </p:nvPr>
        </p:nvGraphicFramePr>
        <p:xfrm>
          <a:off x="609600" y="1981200"/>
          <a:ext cx="4114799" cy="218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6219"/>
                <a:gridCol w="1009290"/>
                <a:gridCol w="1009290"/>
              </a:tblGrid>
              <a:tr h="43688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7-9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3-4</a:t>
                      </a:r>
                      <a:endParaRPr lang="cs-CZ" dirty="0"/>
                    </a:p>
                  </a:txBody>
                  <a:tcPr/>
                </a:tc>
              </a:tr>
              <a:tr h="436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Těžký deficit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 7 %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33 %</a:t>
                      </a:r>
                      <a:endParaRPr lang="cs-CZ" dirty="0"/>
                    </a:p>
                  </a:txBody>
                  <a:tcPr/>
                </a:tc>
              </a:tr>
              <a:tr h="436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solidFill>
                            <a:srgbClr val="FF5050"/>
                          </a:solidFill>
                          <a:effectLst/>
                        </a:rPr>
                        <a:t>Nedostatek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24%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22%</a:t>
                      </a:r>
                      <a:endParaRPr lang="cs-CZ" dirty="0"/>
                    </a:p>
                  </a:txBody>
                  <a:tcPr/>
                </a:tc>
              </a:tr>
              <a:tr h="436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solidFill>
                            <a:srgbClr val="002060"/>
                          </a:solidFill>
                          <a:effectLst/>
                        </a:rPr>
                        <a:t>Snížená hladina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26%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18%</a:t>
                      </a:r>
                      <a:endParaRPr lang="cs-CZ" dirty="0"/>
                    </a:p>
                  </a:txBody>
                  <a:tcPr/>
                </a:tc>
              </a:tr>
              <a:tr h="436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Optimální  hladina </a:t>
                      </a:r>
                      <a:endParaRPr lang="cs-CZ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43 %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27%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DNY SPORTU  28.04.2021 Plzeň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2723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F0A000-2435-44C5-B73B-BE0D900A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3505200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Vitamin D a ligové fotbalové soutěže v různých evropských zemích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DNY SPORTU  28.04.2021 Plzeň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7774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5875"/>
            <a:ext cx="6477000" cy="1431925"/>
          </a:xfrm>
        </p:spPr>
        <p:txBody>
          <a:bodyPr/>
          <a:lstStyle/>
          <a:p>
            <a:pPr eaLnBrk="1" hangingPunct="1"/>
            <a:r>
              <a:rPr lang="cs-CZ" sz="3200" b="1" u="sng" dirty="0">
                <a:solidFill>
                  <a:srgbClr val="CC0000"/>
                </a:solidFill>
                <a:ea typeface="ＭＳ Ｐゴシック" pitchFamily="34" charset="-128"/>
              </a:rPr>
              <a:t>Španělsko</a:t>
            </a:r>
            <a:br>
              <a:rPr lang="cs-CZ" sz="3200" b="1" u="sng" dirty="0">
                <a:solidFill>
                  <a:srgbClr val="CC0000"/>
                </a:solidFill>
                <a:ea typeface="ＭＳ Ｐゴシック" pitchFamily="34" charset="-128"/>
              </a:rPr>
            </a:br>
            <a:r>
              <a:rPr lang="cs-CZ" sz="3200" b="1" u="sng" dirty="0">
                <a:solidFill>
                  <a:srgbClr val="CC0000"/>
                </a:solidFill>
                <a:ea typeface="ＭＳ Ｐゴシック" pitchFamily="34" charset="-128"/>
              </a:rPr>
              <a:t>Andaluzie 1. fotbalová divize</a:t>
            </a:r>
            <a:endParaRPr lang="cs-CZ" altLang="cs-CZ" sz="3200" b="1" u="sng" dirty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057400"/>
            <a:ext cx="8305800" cy="3809999"/>
          </a:xfrm>
        </p:spPr>
        <p:txBody>
          <a:bodyPr/>
          <a:lstStyle/>
          <a:p>
            <a:r>
              <a:rPr lang="cs-CZ" sz="2800" dirty="0"/>
              <a:t>28 pofesionálních hráčů</a:t>
            </a:r>
          </a:p>
          <a:p>
            <a:endParaRPr lang="cs-CZ" sz="2800" dirty="0"/>
          </a:p>
          <a:p>
            <a:r>
              <a:rPr lang="cs-CZ" sz="2800" dirty="0"/>
              <a:t>Bez suplementace vit D</a:t>
            </a:r>
          </a:p>
          <a:p>
            <a:endParaRPr lang="cs-CZ" sz="2800" dirty="0"/>
          </a:p>
          <a:p>
            <a:r>
              <a:rPr lang="cs-CZ" sz="2800" dirty="0"/>
              <a:t>Měření hladin </a:t>
            </a:r>
            <a:r>
              <a:rPr lang="cs-CZ" sz="2800" b="1" dirty="0"/>
              <a:t>25-OH vit D </a:t>
            </a:r>
            <a:r>
              <a:rPr lang="cs-CZ" sz="2800" dirty="0"/>
              <a:t>a dalších parametrů</a:t>
            </a:r>
          </a:p>
          <a:p>
            <a:pPr lvl="1"/>
            <a:r>
              <a:rPr lang="cs-CZ" sz="2400" dirty="0"/>
              <a:t>po letní sezóně – </a:t>
            </a:r>
            <a:r>
              <a:rPr lang="cs-CZ" sz="2400" b="1" dirty="0"/>
              <a:t>říjen</a:t>
            </a:r>
          </a:p>
          <a:p>
            <a:pPr lvl="1"/>
            <a:r>
              <a:rPr lang="cs-CZ" sz="2400" dirty="0"/>
              <a:t>v zimním období – </a:t>
            </a:r>
            <a:r>
              <a:rPr lang="cs-CZ" sz="2400" b="1" dirty="0"/>
              <a:t>únor</a:t>
            </a:r>
          </a:p>
          <a:p>
            <a:pPr lvl="1"/>
            <a:endParaRPr lang="cs-CZ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5B05298-CBC0-444A-8052-751F375A8787}"/>
              </a:ext>
            </a:extLst>
          </p:cNvPr>
          <p:cNvSpPr/>
          <p:nvPr/>
        </p:nvSpPr>
        <p:spPr>
          <a:xfrm>
            <a:off x="0" y="6380460"/>
            <a:ext cx="9144000" cy="461665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1200" dirty="0"/>
              <a:t>Galan F, Ribas J, Sánchez-Martinez PM, Calero T, Sánchez AB, Muñoz A. Serum 25-hydroxyvitamin D in early autumn to ensure vitamin D sufficiency in mid-winter in professional football players. Clin Nutr. 2012 Feb;31(1):132-6.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DNY SPORTU  28.04.2021 Plzeň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2253724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5875"/>
            <a:ext cx="6477000" cy="1431925"/>
          </a:xfrm>
        </p:spPr>
        <p:txBody>
          <a:bodyPr/>
          <a:lstStyle/>
          <a:p>
            <a:pPr eaLnBrk="1" hangingPunct="1"/>
            <a:r>
              <a:rPr lang="cs-CZ" sz="3200" b="1" u="sng" dirty="0">
                <a:solidFill>
                  <a:srgbClr val="CC0000"/>
                </a:solidFill>
                <a:ea typeface="ＭＳ Ｐゴシック" pitchFamily="34" charset="-128"/>
              </a:rPr>
              <a:t>Španělsko</a:t>
            </a:r>
            <a:br>
              <a:rPr lang="cs-CZ" sz="3200" b="1" u="sng" dirty="0">
                <a:solidFill>
                  <a:srgbClr val="CC0000"/>
                </a:solidFill>
                <a:ea typeface="ＭＳ Ｐゴシック" pitchFamily="34" charset="-128"/>
              </a:rPr>
            </a:br>
            <a:r>
              <a:rPr lang="cs-CZ" sz="3200" b="1" u="sng" dirty="0">
                <a:solidFill>
                  <a:srgbClr val="CC0000"/>
                </a:solidFill>
                <a:ea typeface="ＭＳ Ｐゴシック" pitchFamily="34" charset="-128"/>
              </a:rPr>
              <a:t>Andaluzie 1. fotbalová divize</a:t>
            </a:r>
            <a:endParaRPr lang="cs-CZ" altLang="cs-CZ" sz="3200" b="1" u="sng" dirty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FBD4499-6A38-41A9-BE47-CC65D8EFD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760420"/>
            <a:ext cx="4724400" cy="35031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ED920C3-F911-4875-A995-7C9B6F9BA199}"/>
              </a:ext>
            </a:extLst>
          </p:cNvPr>
          <p:cNvSpPr/>
          <p:nvPr/>
        </p:nvSpPr>
        <p:spPr>
          <a:xfrm>
            <a:off x="0" y="6380460"/>
            <a:ext cx="9144000" cy="461665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1200" dirty="0"/>
              <a:t>Galan F, Ribas J, Sánchez-Martinez PM, Calero T, Sánchez AB, Muñoz A. Serum 25-hydroxyvitamin D in early autumn to ensure vitamin D sufficiency in mid-winter in professional football players. Clin Nutr. 2012 Feb;31(1):132-6.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F5EAB01-815D-44D2-8CA0-512662F9E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997" y="1596968"/>
            <a:ext cx="6086385" cy="15836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BAFF0B5-ABB1-4948-8F9D-228087D82BDB}"/>
              </a:ext>
            </a:extLst>
          </p:cNvPr>
          <p:cNvSpPr/>
          <p:nvPr/>
        </p:nvSpPr>
        <p:spPr>
          <a:xfrm>
            <a:off x="3066473" y="1914632"/>
            <a:ext cx="5334000" cy="2266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3933EA6-BF18-4A13-B9E6-C18E606AA55C}"/>
              </a:ext>
            </a:extLst>
          </p:cNvPr>
          <p:cNvSpPr/>
          <p:nvPr/>
        </p:nvSpPr>
        <p:spPr>
          <a:xfrm>
            <a:off x="3066474" y="2141324"/>
            <a:ext cx="5334000" cy="2266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DNY SPORTU  28.04.2021 Plzeň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09039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5875"/>
            <a:ext cx="6477000" cy="1431925"/>
          </a:xfrm>
        </p:spPr>
        <p:txBody>
          <a:bodyPr/>
          <a:lstStyle/>
          <a:p>
            <a:pPr eaLnBrk="1" hangingPunct="1"/>
            <a:r>
              <a:rPr lang="cs-CZ" sz="3200" b="1" u="sng" dirty="0">
                <a:solidFill>
                  <a:srgbClr val="CC0000"/>
                </a:solidFill>
                <a:ea typeface="ＭＳ Ｐゴシック" pitchFamily="34" charset="-128"/>
              </a:rPr>
              <a:t>Itálie</a:t>
            </a:r>
            <a:br>
              <a:rPr lang="cs-CZ" sz="3200" b="1" u="sng" dirty="0">
                <a:solidFill>
                  <a:srgbClr val="CC0000"/>
                </a:solidFill>
                <a:ea typeface="ＭＳ Ｐゴシック" pitchFamily="34" charset="-128"/>
              </a:rPr>
            </a:br>
            <a:r>
              <a:rPr lang="cs-CZ" sz="3200" b="1" u="sng" dirty="0">
                <a:solidFill>
                  <a:srgbClr val="CC0000"/>
                </a:solidFill>
                <a:ea typeface="ＭＳ Ｐゴシック" pitchFamily="34" charset="-128"/>
              </a:rPr>
              <a:t>2. fotbalová liga</a:t>
            </a:r>
            <a:endParaRPr lang="cs-CZ" altLang="cs-CZ" sz="3200" b="1" u="sng" dirty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057400"/>
            <a:ext cx="8305800" cy="3809999"/>
          </a:xfrm>
        </p:spPr>
        <p:txBody>
          <a:bodyPr/>
          <a:lstStyle/>
          <a:p>
            <a:r>
              <a:rPr lang="cs-CZ" sz="2800" dirty="0"/>
              <a:t>3 týmy – výběr hráčů </a:t>
            </a:r>
          </a:p>
          <a:p>
            <a:r>
              <a:rPr lang="cs-CZ" sz="2800" dirty="0"/>
              <a:t>Celkem 47 hráčů (23, 13, 9)</a:t>
            </a:r>
          </a:p>
          <a:p>
            <a:endParaRPr lang="cs-CZ" sz="2800" dirty="0"/>
          </a:p>
          <a:p>
            <a:r>
              <a:rPr lang="cs-CZ" sz="2800" dirty="0"/>
              <a:t>Měření hladin </a:t>
            </a:r>
            <a:r>
              <a:rPr lang="cs-CZ" sz="2800" b="1" dirty="0"/>
              <a:t>25-OH vit D </a:t>
            </a:r>
            <a:r>
              <a:rPr lang="cs-CZ" sz="2800" dirty="0"/>
              <a:t>a dalších parametrů</a:t>
            </a:r>
          </a:p>
          <a:p>
            <a:pPr lvl="1"/>
            <a:r>
              <a:rPr lang="cs-CZ" sz="2400" dirty="0"/>
              <a:t>Během </a:t>
            </a:r>
            <a:r>
              <a:rPr lang="cs-CZ" sz="2400" b="1" dirty="0"/>
              <a:t>celého roku</a:t>
            </a:r>
          </a:p>
          <a:p>
            <a:pPr lvl="1"/>
            <a:endParaRPr lang="cs-CZ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C8415BF-126B-4144-9D07-292D7CB5BEAC}"/>
              </a:ext>
            </a:extLst>
          </p:cNvPr>
          <p:cNvSpPr/>
          <p:nvPr/>
        </p:nvSpPr>
        <p:spPr>
          <a:xfrm>
            <a:off x="0" y="6216287"/>
            <a:ext cx="9144000" cy="646331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1200" dirty="0"/>
              <a:t>Lombardi G, Vitale JA, Logoluso S, Logoluso G, Cocco N, Cocco G, Cocco A, Banfi G. Circannual rhythm of plasmatic vitamin D levels and the association with markers of psychophysical stress in a cohort of Italian professional soccer players. Chronobiol Int. 2017;34(4):471-479.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DNY SPORTU  28.04.2021 Plzeň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239009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5875"/>
            <a:ext cx="6477000" cy="1355725"/>
          </a:xfrm>
        </p:spPr>
        <p:txBody>
          <a:bodyPr/>
          <a:lstStyle/>
          <a:p>
            <a:pPr eaLnBrk="1" hangingPunct="1"/>
            <a:r>
              <a:rPr lang="cs-CZ" sz="3200" b="1" u="sng" dirty="0">
                <a:solidFill>
                  <a:srgbClr val="CC0000"/>
                </a:solidFill>
                <a:ea typeface="ＭＳ Ｐゴシック" pitchFamily="34" charset="-128"/>
              </a:rPr>
              <a:t>Itálie</a:t>
            </a:r>
            <a:br>
              <a:rPr lang="cs-CZ" sz="3200" b="1" u="sng" dirty="0">
                <a:solidFill>
                  <a:srgbClr val="CC0000"/>
                </a:solidFill>
                <a:ea typeface="ＭＳ Ｐゴシック" pitchFamily="34" charset="-128"/>
              </a:rPr>
            </a:br>
            <a:r>
              <a:rPr lang="cs-CZ" sz="3200" b="1" u="sng" dirty="0">
                <a:solidFill>
                  <a:srgbClr val="CC0000"/>
                </a:solidFill>
                <a:ea typeface="ＭＳ Ｐゴシック" pitchFamily="34" charset="-128"/>
              </a:rPr>
              <a:t>2. fotbalová liga</a:t>
            </a:r>
            <a:endParaRPr lang="cs-CZ" altLang="cs-CZ" sz="3200" b="1" u="sng" dirty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ED920C3-F911-4875-A995-7C9B6F9BA199}"/>
              </a:ext>
            </a:extLst>
          </p:cNvPr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1200" dirty="0"/>
              <a:t>Lombardi G, Vitale JA, Logoluso S, Logoluso G, Cocco N, Cocco G, Cocco A, Banfi G. Circannual rhythm of plasmatic vitamin D levels and the association with markers of psychophysical stress in a cohort of Italian professional soccer players. Chronobiol Int. 2017;34(4):471-479.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223748A-C8E2-4F59-B8B8-6CD99D39C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717913"/>
            <a:ext cx="5739146" cy="37296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A021207B-EFFD-4A14-AB83-10B0A77C9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524000"/>
            <a:ext cx="1077290" cy="424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cs-CZ" sz="2000" b="1" dirty="0"/>
              <a:t>nmol/L</a:t>
            </a:r>
          </a:p>
          <a:p>
            <a:pPr marL="0" indent="0" defTabSz="914400">
              <a:buNone/>
            </a:pPr>
            <a:r>
              <a:rPr lang="cs-CZ" sz="2000" b="1" dirty="0"/>
              <a:t>177.5</a:t>
            </a:r>
          </a:p>
          <a:p>
            <a:pPr marL="0" indent="0" defTabSz="914400">
              <a:buNone/>
            </a:pPr>
            <a:endParaRPr lang="cs-CZ" sz="2000" b="1" dirty="0"/>
          </a:p>
          <a:p>
            <a:pPr marL="0" indent="0" defTabSz="914400">
              <a:buNone/>
            </a:pPr>
            <a:r>
              <a:rPr lang="cs-CZ" sz="2000" b="1" dirty="0"/>
              <a:t>137.5</a:t>
            </a:r>
          </a:p>
          <a:p>
            <a:pPr marL="0" indent="0" defTabSz="914400">
              <a:buNone/>
            </a:pPr>
            <a:endParaRPr lang="cs-CZ" sz="2000" b="1" dirty="0"/>
          </a:p>
          <a:p>
            <a:pPr marL="0" indent="0" defTabSz="914400">
              <a:buNone/>
            </a:pPr>
            <a:r>
              <a:rPr lang="cs-CZ" sz="2000" b="1" dirty="0"/>
              <a:t>97.5</a:t>
            </a:r>
          </a:p>
          <a:p>
            <a:pPr marL="0" indent="0" defTabSz="914400">
              <a:buNone/>
            </a:pPr>
            <a:endParaRPr lang="cs-CZ" sz="2000" b="1" dirty="0"/>
          </a:p>
          <a:p>
            <a:pPr marL="0" indent="0" defTabSz="914400">
              <a:buNone/>
            </a:pPr>
            <a:r>
              <a:rPr lang="cs-CZ" sz="2000" b="1" dirty="0"/>
              <a:t>57.5</a:t>
            </a:r>
          </a:p>
          <a:p>
            <a:pPr marL="0" indent="0" defTabSz="914400">
              <a:buNone/>
            </a:pPr>
            <a:endParaRPr lang="cs-CZ" sz="2000" b="1" dirty="0"/>
          </a:p>
          <a:p>
            <a:pPr marL="0" indent="0" defTabSz="914400">
              <a:buNone/>
            </a:pPr>
            <a:r>
              <a:rPr lang="cs-CZ" sz="2000" b="1" dirty="0"/>
              <a:t>17.5</a:t>
            </a:r>
          </a:p>
          <a:p>
            <a:pPr lvl="1" defTabSz="914400"/>
            <a:endParaRPr lang="cs-CZ" sz="24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DNY SPORTU  28.04.2021 Plzeň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295350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5875"/>
            <a:ext cx="6477000" cy="1431925"/>
          </a:xfrm>
        </p:spPr>
        <p:txBody>
          <a:bodyPr/>
          <a:lstStyle/>
          <a:p>
            <a:pPr eaLnBrk="1" hangingPunct="1"/>
            <a:r>
              <a:rPr lang="cs-CZ" sz="3200" b="1" u="sng" dirty="0">
                <a:solidFill>
                  <a:srgbClr val="CC0000"/>
                </a:solidFill>
                <a:ea typeface="ＭＳ Ｐゴシック" pitchFamily="34" charset="-128"/>
              </a:rPr>
              <a:t>Řecko</a:t>
            </a:r>
            <a:br>
              <a:rPr lang="cs-CZ" sz="3200" b="1" u="sng" dirty="0">
                <a:solidFill>
                  <a:srgbClr val="CC0000"/>
                </a:solidFill>
                <a:ea typeface="ＭＳ Ｐゴシック" pitchFamily="34" charset="-128"/>
              </a:rPr>
            </a:br>
            <a:r>
              <a:rPr lang="cs-CZ" sz="3200" b="1" u="sng" dirty="0">
                <a:solidFill>
                  <a:srgbClr val="CC0000"/>
                </a:solidFill>
                <a:ea typeface="ＭＳ Ｐゴシック" pitchFamily="34" charset="-128"/>
              </a:rPr>
              <a:t>Řecká superliga</a:t>
            </a:r>
            <a:endParaRPr lang="cs-CZ" altLang="cs-CZ" sz="3200" b="1" u="sng" dirty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600200"/>
            <a:ext cx="8305800" cy="4190999"/>
          </a:xfrm>
        </p:spPr>
        <p:txBody>
          <a:bodyPr/>
          <a:lstStyle/>
          <a:p>
            <a:r>
              <a:rPr lang="cs-CZ" sz="2800" dirty="0"/>
              <a:t>67 hráčů – 2 ligové týmy</a:t>
            </a:r>
          </a:p>
          <a:p>
            <a:endParaRPr lang="cs-CZ" sz="2800" dirty="0"/>
          </a:p>
          <a:p>
            <a:r>
              <a:rPr lang="cs-CZ" sz="2800" dirty="0"/>
              <a:t>Odběry před ligovou přestávkou a po ní</a:t>
            </a:r>
          </a:p>
          <a:p>
            <a:endParaRPr lang="cs-CZ" sz="2800" dirty="0"/>
          </a:p>
          <a:p>
            <a:r>
              <a:rPr lang="cs-CZ" sz="2800" dirty="0"/>
              <a:t>Testy </a:t>
            </a:r>
          </a:p>
          <a:p>
            <a:pPr lvl="1"/>
            <a:r>
              <a:rPr lang="cs-CZ" sz="2400" dirty="0"/>
              <a:t>výskoky (SJ, CMJ) </a:t>
            </a:r>
          </a:p>
          <a:p>
            <a:pPr lvl="1"/>
            <a:r>
              <a:rPr lang="cs-CZ" sz="2400" dirty="0"/>
              <a:t>sprint (10m, 20m) </a:t>
            </a:r>
          </a:p>
          <a:p>
            <a:pPr lvl="1"/>
            <a:r>
              <a:rPr lang="cs-CZ" sz="2400" dirty="0"/>
              <a:t>maximální množství využitého kyslíku (VO</a:t>
            </a:r>
            <a:r>
              <a:rPr lang="cs-CZ" sz="2400" baseline="-25000" dirty="0"/>
              <a:t>2</a:t>
            </a:r>
            <a:r>
              <a:rPr lang="cs-CZ" sz="2400" dirty="0"/>
              <a:t>max)</a:t>
            </a:r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78A2D97-0DFC-4401-A57C-3DC5817B30AC}"/>
              </a:ext>
            </a:extLst>
          </p:cNvPr>
          <p:cNvSpPr/>
          <p:nvPr/>
        </p:nvSpPr>
        <p:spPr>
          <a:xfrm>
            <a:off x="0" y="6398933"/>
            <a:ext cx="9144000" cy="461665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1200" dirty="0"/>
              <a:t>Koundourakis NE, Androulakis NE, Malliaraki N, Margioris AN. Vitamin D and exercise performance in professional soccer players. PLoS One. 2014 Jul 3;9(7):e101659.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DNY SPORTU  28.04.2021 Plzeň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502304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5875"/>
            <a:ext cx="6477000" cy="1127125"/>
          </a:xfrm>
        </p:spPr>
        <p:txBody>
          <a:bodyPr/>
          <a:lstStyle/>
          <a:p>
            <a:pPr eaLnBrk="1" hangingPunct="1"/>
            <a:r>
              <a:rPr lang="cs-CZ" sz="3200" b="1" u="sng" dirty="0">
                <a:solidFill>
                  <a:srgbClr val="CC0000"/>
                </a:solidFill>
                <a:ea typeface="ＭＳ Ｐゴシック" pitchFamily="34" charset="-128"/>
              </a:rPr>
              <a:t>Řecko</a:t>
            </a:r>
            <a:br>
              <a:rPr lang="cs-CZ" sz="3200" b="1" u="sng" dirty="0">
                <a:solidFill>
                  <a:srgbClr val="CC0000"/>
                </a:solidFill>
                <a:ea typeface="ＭＳ Ｐゴシック" pitchFamily="34" charset="-128"/>
              </a:rPr>
            </a:br>
            <a:r>
              <a:rPr lang="cs-CZ" sz="3200" b="1" u="sng" dirty="0">
                <a:solidFill>
                  <a:srgbClr val="CC0000"/>
                </a:solidFill>
                <a:ea typeface="ＭＳ Ｐゴシック" pitchFamily="34" charset="-128"/>
              </a:rPr>
              <a:t>Řecká superliga</a:t>
            </a:r>
            <a:endParaRPr lang="cs-CZ" altLang="cs-CZ" sz="3200" b="1" u="sng" dirty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A93A434-3513-42C9-94DC-BF1AA7389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42" y="1676400"/>
            <a:ext cx="8924315" cy="19822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38649C8-7E71-426F-A9E2-1B2085798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87" y="4122077"/>
            <a:ext cx="8857030" cy="2232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1DBCE39-6748-4A34-A66C-ED1C40D6E6AF}"/>
              </a:ext>
            </a:extLst>
          </p:cNvPr>
          <p:cNvSpPr/>
          <p:nvPr/>
        </p:nvSpPr>
        <p:spPr>
          <a:xfrm>
            <a:off x="1306200" y="1375064"/>
            <a:ext cx="6444673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latin typeface="+mn-lt"/>
                <a:cs typeface="+mn-cs"/>
              </a:rPr>
              <a:t>Korelace naměřených parametrů s hladinou vitaminu 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FCF3688-349B-4727-86DD-5256562DDF00}"/>
              </a:ext>
            </a:extLst>
          </p:cNvPr>
          <p:cNvSpPr/>
          <p:nvPr/>
        </p:nvSpPr>
        <p:spPr>
          <a:xfrm>
            <a:off x="1393125" y="3824228"/>
            <a:ext cx="6357748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latin typeface="+mn-lt"/>
                <a:cs typeface="+mn-cs"/>
              </a:rPr>
              <a:t>Zvýšení hladiny vitaminu D po ligové přestávce – 6 týdnů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E8E81A7-09F0-4ECD-BB36-3CF25BB2FEB7}"/>
              </a:ext>
            </a:extLst>
          </p:cNvPr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1200" dirty="0"/>
              <a:t>Koundourakis NE, Androulakis NE, Malliaraki N, Margioris AN. Vitamin D and exercise performance in professional soccer players. PLoS One. 2014 Jul 3;9(7):e101659.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E581101-7496-494A-A434-EF0CC9CCC6A0}"/>
              </a:ext>
            </a:extLst>
          </p:cNvPr>
          <p:cNvSpPr/>
          <p:nvPr/>
        </p:nvSpPr>
        <p:spPr>
          <a:xfrm>
            <a:off x="3937803" y="4503138"/>
            <a:ext cx="1213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86 nmol/L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C641D79-C3FB-4493-89B5-0180C261D42B}"/>
              </a:ext>
            </a:extLst>
          </p:cNvPr>
          <p:cNvSpPr/>
          <p:nvPr/>
        </p:nvSpPr>
        <p:spPr>
          <a:xfrm>
            <a:off x="6553200" y="4502009"/>
            <a:ext cx="1340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118 nmol/L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DNY SPORTU  28.04.2021 Plzeň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072414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5202CA-C506-4C96-AEDA-B1C5C3A94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6200"/>
            <a:ext cx="7162800" cy="1206424"/>
          </a:xfrm>
        </p:spPr>
        <p:txBody>
          <a:bodyPr/>
          <a:lstStyle/>
          <a:p>
            <a:r>
              <a:rPr lang="cs-CZ" sz="3200" b="1" u="sng" dirty="0">
                <a:solidFill>
                  <a:srgbClr val="CC0000"/>
                </a:solidFill>
                <a:ea typeface="ＭＳ Ｐゴシック" pitchFamily="34" charset="-128"/>
              </a:rPr>
              <a:t>Zvýšení VO</a:t>
            </a:r>
            <a:r>
              <a:rPr lang="cs-CZ" sz="3200" b="1" u="sng" baseline="-25000" dirty="0">
                <a:solidFill>
                  <a:srgbClr val="CC0000"/>
                </a:solidFill>
                <a:ea typeface="ＭＳ Ｐゴシック" pitchFamily="34" charset="-128"/>
              </a:rPr>
              <a:t>2</a:t>
            </a:r>
            <a:r>
              <a:rPr lang="cs-CZ" sz="3200" b="1" u="sng" dirty="0">
                <a:solidFill>
                  <a:srgbClr val="CC0000"/>
                </a:solidFill>
                <a:ea typeface="ＭＳ Ｐゴシック" pitchFamily="34" charset="-128"/>
              </a:rPr>
              <a:t>max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BCB3E32-3866-44DF-BEC1-2C5B72623759}"/>
              </a:ext>
            </a:extLst>
          </p:cNvPr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1200" dirty="0"/>
              <a:t>Ardestani A, Parker B, Mathur S, Clarkson P, Pescatello LS, Hoffman HJ, Polk DM, Thompson PD. Relation of vitamin D level to maximal oxygen uptake in adults. Am J Cardiol. 2011 Apr 15;107(8):1246-9.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5D2D5D1-2324-48D0-A923-FDE3C27F4548}"/>
              </a:ext>
            </a:extLst>
          </p:cNvPr>
          <p:cNvSpPr/>
          <p:nvPr/>
        </p:nvSpPr>
        <p:spPr>
          <a:xfrm>
            <a:off x="2279846" y="1398984"/>
            <a:ext cx="4851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USA, 200 zdravých osob cvičících fitness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9BE7739-84E0-436F-9956-C11B4D235DB4}"/>
              </a:ext>
            </a:extLst>
          </p:cNvPr>
          <p:cNvGrpSpPr/>
          <p:nvPr/>
        </p:nvGrpSpPr>
        <p:grpSpPr>
          <a:xfrm>
            <a:off x="1238250" y="2087296"/>
            <a:ext cx="7734300" cy="3990059"/>
            <a:chOff x="1104900" y="1518427"/>
            <a:chExt cx="7734300" cy="3990059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58455A8C-0739-44D5-955F-D13933E76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4900" y="1518427"/>
              <a:ext cx="6934200" cy="37210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FD6654CC-8596-44E8-BAF5-3A6C21E81DF6}"/>
                </a:ext>
              </a:extLst>
            </p:cNvPr>
            <p:cNvSpPr/>
            <p:nvPr/>
          </p:nvSpPr>
          <p:spPr>
            <a:xfrm>
              <a:off x="1104900" y="4800600"/>
              <a:ext cx="7734300" cy="707886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r>
                <a:rPr lang="cs-CZ" sz="1600" dirty="0"/>
                <a:t>       25         50        75        100      125       150       175       200     nmol/L</a:t>
              </a:r>
            </a:p>
            <a:p>
              <a:pPr algn="ctr"/>
              <a:endParaRPr lang="cs-CZ" sz="800" b="1" dirty="0"/>
            </a:p>
            <a:p>
              <a:pPr algn="ctr"/>
              <a:r>
                <a:rPr lang="cs-CZ" sz="1600" b="1" dirty="0"/>
                <a:t>25(OH)D </a:t>
              </a:r>
            </a:p>
          </p:txBody>
        </p:sp>
      </p:grp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DNY SPORTU  28.04.2021 Plzeň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6901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5875"/>
            <a:ext cx="5181600" cy="1431925"/>
          </a:xfrm>
        </p:spPr>
        <p:txBody>
          <a:bodyPr/>
          <a:lstStyle/>
          <a:p>
            <a:pPr eaLnBrk="1" hangingPunct="1"/>
            <a:r>
              <a:rPr lang="cs-CZ" sz="3200" b="1" u="sng" dirty="0">
                <a:solidFill>
                  <a:srgbClr val="CC0000"/>
                </a:solidFill>
                <a:ea typeface="ＭＳ Ｐゴシック" pitchFamily="34" charset="-128"/>
              </a:rPr>
              <a:t>O čem to dnes bude?</a:t>
            </a:r>
            <a:endParaRPr lang="cs-CZ" altLang="cs-CZ" sz="3200" b="1" u="sng" dirty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382000" cy="4495800"/>
          </a:xfrm>
        </p:spPr>
        <p:txBody>
          <a:bodyPr/>
          <a:lstStyle/>
          <a:p>
            <a:r>
              <a:rPr lang="cs-CZ" sz="2800" dirty="0"/>
              <a:t>Základní charakteristika a účinky </a:t>
            </a:r>
            <a:r>
              <a:rPr lang="cs-CZ" sz="2800" b="1" dirty="0"/>
              <a:t>vitaminu D</a:t>
            </a:r>
          </a:p>
          <a:p>
            <a:endParaRPr lang="cs-CZ" sz="2800" b="1" dirty="0"/>
          </a:p>
          <a:p>
            <a:r>
              <a:rPr lang="cs-CZ" sz="2800" dirty="0"/>
              <a:t>Vitamin D a evropský fotbal</a:t>
            </a:r>
          </a:p>
          <a:p>
            <a:endParaRPr lang="cs-CZ" sz="2800" dirty="0"/>
          </a:p>
          <a:p>
            <a:r>
              <a:rPr lang="cs-CZ" sz="2800" dirty="0"/>
              <a:t>Vitamin D a Viktoria Plzeň</a:t>
            </a:r>
          </a:p>
          <a:p>
            <a:endParaRPr lang="cs-CZ" sz="2800" dirty="0"/>
          </a:p>
          <a:p>
            <a:r>
              <a:rPr lang="cs-CZ" sz="2800" dirty="0"/>
              <a:t>Závěr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DNY SPORTU  28.04.2021 Plzeň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5403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876"/>
            <a:ext cx="7086600" cy="1431924"/>
          </a:xfrm>
        </p:spPr>
        <p:txBody>
          <a:bodyPr/>
          <a:lstStyle/>
          <a:p>
            <a:pPr eaLnBrk="1" hangingPunct="1"/>
            <a:r>
              <a:rPr lang="cs-CZ" sz="3200" b="1" u="sng" dirty="0">
                <a:solidFill>
                  <a:srgbClr val="CC0000"/>
                </a:solidFill>
                <a:ea typeface="ＭＳ Ｐゴシック" pitchFamily="34" charset="-128"/>
              </a:rPr>
              <a:t>Premier League</a:t>
            </a:r>
            <a:br>
              <a:rPr lang="cs-CZ" sz="3200" b="1" u="sng" dirty="0">
                <a:solidFill>
                  <a:srgbClr val="CC0000"/>
                </a:solidFill>
                <a:ea typeface="ＭＳ Ｐゴシック" pitchFamily="34" charset="-128"/>
              </a:rPr>
            </a:br>
            <a:r>
              <a:rPr lang="cs-CZ" sz="3200" b="1" u="sng" dirty="0">
                <a:solidFill>
                  <a:srgbClr val="CC0000"/>
                </a:solidFill>
                <a:ea typeface="ＭＳ Ｐゴシック" pitchFamily="34" charset="-128"/>
              </a:rPr>
              <a:t>Hráči Liverpoolu a sezónní změny v hladinách vitaminu D</a:t>
            </a:r>
            <a:endParaRPr lang="cs-CZ" altLang="cs-CZ" sz="3200" b="1" u="sng" dirty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305800" cy="3962399"/>
          </a:xfrm>
        </p:spPr>
        <p:txBody>
          <a:bodyPr/>
          <a:lstStyle/>
          <a:p>
            <a:r>
              <a:rPr lang="cs-CZ" sz="2800" b="1" dirty="0"/>
              <a:t>20 </a:t>
            </a:r>
            <a:r>
              <a:rPr lang="cs-CZ" sz="2800" dirty="0"/>
              <a:t>hráčů</a:t>
            </a:r>
            <a:r>
              <a:rPr lang="cs-CZ" sz="2800" b="1" dirty="0"/>
              <a:t> </a:t>
            </a:r>
            <a:r>
              <a:rPr lang="cs-CZ" sz="2800" dirty="0"/>
              <a:t>Liverpoolu</a:t>
            </a:r>
          </a:p>
          <a:p>
            <a:endParaRPr lang="cs-CZ" sz="2800" dirty="0"/>
          </a:p>
          <a:p>
            <a:r>
              <a:rPr lang="cs-CZ" sz="2800" dirty="0"/>
              <a:t>Měření </a:t>
            </a:r>
            <a:r>
              <a:rPr lang="cs-CZ" sz="2800" b="1" dirty="0"/>
              <a:t>25-OH vit D - srpen</a:t>
            </a:r>
            <a:r>
              <a:rPr lang="cs-CZ" sz="2800" dirty="0"/>
              <a:t>, </a:t>
            </a:r>
            <a:r>
              <a:rPr lang="cs-CZ" sz="2800" b="1" dirty="0"/>
              <a:t>prosinec</a:t>
            </a:r>
          </a:p>
          <a:p>
            <a:endParaRPr lang="cs-CZ" sz="2800" b="1" dirty="0"/>
          </a:p>
          <a:p>
            <a:r>
              <a:rPr lang="cs-CZ" sz="2800" dirty="0"/>
              <a:t>V létě hráči dovolená u Středozemního moře</a:t>
            </a:r>
          </a:p>
          <a:p>
            <a:r>
              <a:rPr lang="cs-CZ" sz="2800" dirty="0"/>
              <a:t>10 hráčů na MS v Jižní Africe</a:t>
            </a:r>
          </a:p>
          <a:p>
            <a:endParaRPr lang="cs-CZ" sz="28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638CC2C-2615-43FD-A0B0-9F8294424497}"/>
              </a:ext>
            </a:extLst>
          </p:cNvPr>
          <p:cNvSpPr/>
          <p:nvPr/>
        </p:nvSpPr>
        <p:spPr>
          <a:xfrm>
            <a:off x="0" y="6380460"/>
            <a:ext cx="9144000" cy="461665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1200" dirty="0"/>
              <a:t>Morton JP, Iqbal Z, Drust B, Burgess D, Close GL, Brukner PD. Seasonal variation in vitamin D status in professional soccer players of the English Premier League. Appl Physiol Nutr Metab. 2012 Aug;37(4):798-802.</a:t>
            </a:r>
          </a:p>
        </p:txBody>
      </p:sp>
      <p:pic>
        <p:nvPicPr>
          <p:cNvPr id="10" name="Picture 2" descr="images (225×225)">
            <a:extLst>
              <a:ext uri="{FF2B5EF4-FFF2-40B4-BE49-F238E27FC236}">
                <a16:creationId xmlns="" xmlns:a16="http://schemas.microsoft.com/office/drawing/2014/main" id="{1BCCC9EF-1F7D-4CE8-BDC9-A8F96F96C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018" y="992800"/>
            <a:ext cx="1602782" cy="160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DNY SPORTU  28.04.2021 Plzeň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4583167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876"/>
            <a:ext cx="7086600" cy="1431924"/>
          </a:xfrm>
        </p:spPr>
        <p:txBody>
          <a:bodyPr/>
          <a:lstStyle/>
          <a:p>
            <a:pPr eaLnBrk="1" hangingPunct="1"/>
            <a:r>
              <a:rPr lang="cs-CZ" sz="3200" b="1" u="sng" dirty="0">
                <a:solidFill>
                  <a:srgbClr val="CC0000"/>
                </a:solidFill>
                <a:ea typeface="ＭＳ Ｐゴシック" pitchFamily="34" charset="-128"/>
              </a:rPr>
              <a:t>Premier League</a:t>
            </a:r>
            <a:br>
              <a:rPr lang="cs-CZ" sz="3200" b="1" u="sng" dirty="0">
                <a:solidFill>
                  <a:srgbClr val="CC0000"/>
                </a:solidFill>
                <a:ea typeface="ＭＳ Ｐゴシック" pitchFamily="34" charset="-128"/>
              </a:rPr>
            </a:br>
            <a:r>
              <a:rPr lang="cs-CZ" sz="3200" b="1" u="sng" dirty="0">
                <a:solidFill>
                  <a:srgbClr val="CC0000"/>
                </a:solidFill>
                <a:ea typeface="ＭＳ Ｐゴシック" pitchFamily="34" charset="-128"/>
              </a:rPr>
              <a:t>Hráči Liverpoolu a sezónní změny v hladinách vitaminu D</a:t>
            </a:r>
            <a:endParaRPr lang="cs-CZ" altLang="cs-CZ" sz="3200" b="1" u="sng" dirty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C83BD8D-1A59-44A2-8A9C-EF8E96935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752600"/>
            <a:ext cx="6946372" cy="50271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8" name="Table 2">
            <a:extLst>
              <a:ext uri="{FF2B5EF4-FFF2-40B4-BE49-F238E27FC236}">
                <a16:creationId xmlns="" xmlns:a16="http://schemas.microsoft.com/office/drawing/2014/main" id="{4A2EE44A-2CBD-44D2-A95F-AD255FC1C56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19618" y="2743200"/>
          <a:ext cx="33528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="" xmlns:a16="http://schemas.microsoft.com/office/drawing/2014/main" val="1793255334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983934192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17027515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Srpen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Prosinec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056850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b="1" dirty="0"/>
                        <a:t>Vitamin D</a:t>
                      </a:r>
                      <a:r>
                        <a:rPr lang="cs-CZ" dirty="0"/>
                        <a:t> </a:t>
                      </a:r>
                    </a:p>
                    <a:p>
                      <a:pPr algn="l"/>
                      <a:r>
                        <a:rPr lang="cs-CZ" dirty="0"/>
                        <a:t>průměrné hladiny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104.4</a:t>
                      </a:r>
                    </a:p>
                    <a:p>
                      <a:pPr algn="ctr"/>
                      <a:r>
                        <a:rPr lang="cs-CZ" dirty="0"/>
                        <a:t>(nmol/L)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51.0</a:t>
                      </a:r>
                    </a:p>
                    <a:p>
                      <a:pPr algn="ctr"/>
                      <a:r>
                        <a:rPr lang="cs-CZ" dirty="0"/>
                        <a:t>(nmol/L)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704390408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04F37DB-846C-490F-9AF1-9B66C7BF3EDC}"/>
              </a:ext>
            </a:extLst>
          </p:cNvPr>
          <p:cNvSpPr/>
          <p:nvPr/>
        </p:nvSpPr>
        <p:spPr>
          <a:xfrm>
            <a:off x="7444107" y="4236094"/>
            <a:ext cx="1335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hráčů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Picture 2" descr="images (225×225)">
            <a:extLst>
              <a:ext uri="{FF2B5EF4-FFF2-40B4-BE49-F238E27FC236}">
                <a16:creationId xmlns="" xmlns:a16="http://schemas.microsoft.com/office/drawing/2014/main" id="{C2AE7E97-BC14-479E-8A33-00B3EDE83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018" y="992800"/>
            <a:ext cx="1602782" cy="160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DNY SPORTU  28.04.2021 Plzeň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4462368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876"/>
            <a:ext cx="7086600" cy="1299864"/>
          </a:xfrm>
        </p:spPr>
        <p:txBody>
          <a:bodyPr/>
          <a:lstStyle/>
          <a:p>
            <a:pPr eaLnBrk="1" hangingPunct="1"/>
            <a:r>
              <a:rPr lang="cs-CZ" sz="3200" b="1" u="sng" dirty="0">
                <a:solidFill>
                  <a:srgbClr val="CC0000"/>
                </a:solidFill>
                <a:ea typeface="ＭＳ Ｐゴシック" pitchFamily="34" charset="-128"/>
              </a:rPr>
              <a:t>Premier League</a:t>
            </a:r>
            <a:br>
              <a:rPr lang="cs-CZ" sz="3200" b="1" u="sng" dirty="0">
                <a:solidFill>
                  <a:srgbClr val="CC0000"/>
                </a:solidFill>
                <a:ea typeface="ＭＳ Ｐゴシック" pitchFamily="34" charset="-128"/>
              </a:rPr>
            </a:br>
            <a:r>
              <a:rPr lang="cs-CZ" sz="3200" b="1" u="sng" dirty="0">
                <a:solidFill>
                  <a:srgbClr val="CC0000"/>
                </a:solidFill>
                <a:ea typeface="ＭＳ Ｐゴシック" pitchFamily="34" charset="-128"/>
              </a:rPr>
              <a:t>Hráč a infekce horních cest dýchacích</a:t>
            </a:r>
            <a:endParaRPr lang="cs-CZ" altLang="cs-CZ" sz="3200" b="1" u="sng" dirty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05800" cy="4572000"/>
          </a:xfrm>
        </p:spPr>
        <p:txBody>
          <a:bodyPr/>
          <a:lstStyle/>
          <a:p>
            <a:r>
              <a:rPr lang="cs-CZ" sz="2800" dirty="0"/>
              <a:t>Hráč Premier League (Sheffield United?) </a:t>
            </a:r>
          </a:p>
          <a:p>
            <a:r>
              <a:rPr lang="cs-CZ" sz="2800" b="1" dirty="0"/>
              <a:t>věk: 25 let </a:t>
            </a:r>
          </a:p>
          <a:p>
            <a:endParaRPr lang="cs-CZ" sz="2800" dirty="0"/>
          </a:p>
          <a:p>
            <a:r>
              <a:rPr lang="cs-CZ" sz="2800" dirty="0"/>
              <a:t>Období: srpen – listopad</a:t>
            </a:r>
          </a:p>
          <a:p>
            <a:endParaRPr lang="cs-CZ" sz="2800" dirty="0"/>
          </a:p>
          <a:p>
            <a:r>
              <a:rPr lang="cs-CZ" sz="2800" b="1" dirty="0"/>
              <a:t>Opakované infekce horních cest dýchacích</a:t>
            </a:r>
          </a:p>
          <a:p>
            <a:pPr lvl="1"/>
            <a:r>
              <a:rPr lang="en-US" sz="2400" dirty="0"/>
              <a:t>URTI = upper respiratory tract infection</a:t>
            </a:r>
            <a:endParaRPr lang="cs-CZ" sz="2400" dirty="0"/>
          </a:p>
          <a:p>
            <a:endParaRPr lang="cs-CZ" sz="2800" dirty="0"/>
          </a:p>
          <a:p>
            <a:r>
              <a:rPr lang="cs-CZ" sz="2800" dirty="0"/>
              <a:t>Zmeškal </a:t>
            </a:r>
            <a:r>
              <a:rPr lang="cs-CZ" sz="2800" b="1" dirty="0"/>
              <a:t>3 zápasy</a:t>
            </a:r>
            <a:r>
              <a:rPr lang="cs-CZ" sz="2800" dirty="0"/>
              <a:t>, </a:t>
            </a:r>
            <a:r>
              <a:rPr lang="cs-CZ" sz="2800" b="1" dirty="0"/>
              <a:t>2 týdny </a:t>
            </a:r>
            <a:r>
              <a:rPr lang="cs-CZ" sz="2800" dirty="0"/>
              <a:t>chyběl v tréninku</a:t>
            </a:r>
          </a:p>
          <a:p>
            <a:endParaRPr lang="cs-CZ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638CC2C-2615-43FD-A0B0-9F8294424497}"/>
              </a:ext>
            </a:extLst>
          </p:cNvPr>
          <p:cNvSpPr/>
          <p:nvPr/>
        </p:nvSpPr>
        <p:spPr>
          <a:xfrm>
            <a:off x="0" y="6380460"/>
            <a:ext cx="9144000" cy="461665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1200" dirty="0"/>
              <a:t>Ranchordas MK, Bannock L, Robinson SL. Case Study: Nutritional and Lifestyle Support to Reduce Infection Incidence in an International-Standard Premier League Soccer Player. Int J Sport Nutr Exerc Metab. 2016 Apr;26(2):185-91. </a:t>
            </a:r>
          </a:p>
        </p:txBody>
      </p:sp>
      <p:pic>
        <p:nvPicPr>
          <p:cNvPr id="5" name="Picture 2" descr="Sheffield United F.C. - Wikipedia">
            <a:extLst>
              <a:ext uri="{FF2B5EF4-FFF2-40B4-BE49-F238E27FC236}">
                <a16:creationId xmlns="" xmlns:a16="http://schemas.microsoft.com/office/drawing/2014/main" id="{C698A1F6-CF50-46DB-897E-479C812AA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3954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DNY SPORTU  28.04.2021 Plzeň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42875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876"/>
            <a:ext cx="7086600" cy="1299864"/>
          </a:xfrm>
        </p:spPr>
        <p:txBody>
          <a:bodyPr/>
          <a:lstStyle/>
          <a:p>
            <a:pPr eaLnBrk="1" hangingPunct="1"/>
            <a:r>
              <a:rPr lang="cs-CZ" sz="3200" b="1" u="sng" dirty="0">
                <a:solidFill>
                  <a:srgbClr val="CC0000"/>
                </a:solidFill>
                <a:ea typeface="ＭＳ Ｐゴシック" pitchFamily="34" charset="-128"/>
              </a:rPr>
              <a:t>Premier League</a:t>
            </a:r>
            <a:br>
              <a:rPr lang="cs-CZ" sz="3200" b="1" u="sng" dirty="0">
                <a:solidFill>
                  <a:srgbClr val="CC0000"/>
                </a:solidFill>
                <a:ea typeface="ＭＳ Ｐゴシック" pitchFamily="34" charset="-128"/>
              </a:rPr>
            </a:br>
            <a:r>
              <a:rPr lang="cs-CZ" sz="3200" b="1" u="sng" dirty="0">
                <a:solidFill>
                  <a:srgbClr val="CC0000"/>
                </a:solidFill>
                <a:ea typeface="ＭＳ Ｐゴシック" pitchFamily="34" charset="-128"/>
              </a:rPr>
              <a:t>Hráč a infekce horních cest dýchacích</a:t>
            </a:r>
            <a:endParaRPr lang="cs-CZ" altLang="cs-CZ" sz="3200" b="1" u="sng" dirty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305800" cy="3962399"/>
          </a:xfrm>
        </p:spPr>
        <p:txBody>
          <a:bodyPr/>
          <a:lstStyle/>
          <a:p>
            <a:r>
              <a:rPr lang="cs-CZ" sz="2800" b="1" dirty="0"/>
              <a:t>Intervence</a:t>
            </a:r>
          </a:p>
          <a:p>
            <a:pPr lvl="1"/>
            <a:r>
              <a:rPr lang="cs-CZ" sz="2400"/>
              <a:t>Úprava </a:t>
            </a:r>
            <a:r>
              <a:rPr lang="cs-CZ" sz="2400" dirty="0"/>
              <a:t>životního stylu</a:t>
            </a:r>
          </a:p>
          <a:p>
            <a:pPr lvl="1"/>
            <a:r>
              <a:rPr lang="cs-CZ" sz="2400" dirty="0"/>
              <a:t>Úprava životosprávy</a:t>
            </a:r>
          </a:p>
          <a:p>
            <a:pPr lvl="1"/>
            <a:r>
              <a:rPr lang="cs-CZ" sz="2400" dirty="0"/>
              <a:t>Suplementace vitaminem D</a:t>
            </a:r>
          </a:p>
          <a:p>
            <a:endParaRPr lang="cs-CZ" sz="2800" dirty="0"/>
          </a:p>
          <a:p>
            <a:r>
              <a:rPr lang="cs-CZ" sz="2800" dirty="0"/>
              <a:t>Intervence po dobu </a:t>
            </a:r>
            <a:r>
              <a:rPr lang="cs-CZ" sz="2800" b="1" dirty="0"/>
              <a:t>12 týdnů</a:t>
            </a:r>
          </a:p>
          <a:p>
            <a:pPr lvl="1"/>
            <a:r>
              <a:rPr lang="cs-CZ" sz="2400" b="1" dirty="0"/>
              <a:t>4 týdny</a:t>
            </a:r>
            <a:r>
              <a:rPr lang="cs-CZ" sz="2400" dirty="0"/>
              <a:t> cholekalciferol </a:t>
            </a:r>
            <a:r>
              <a:rPr lang="cs-CZ" sz="2400" b="1" dirty="0"/>
              <a:t>100 000 IU/týden</a:t>
            </a:r>
          </a:p>
          <a:p>
            <a:pPr lvl="1"/>
            <a:r>
              <a:rPr lang="cs-CZ" sz="2400" b="1" dirty="0"/>
              <a:t>8 týdnů</a:t>
            </a:r>
            <a:r>
              <a:rPr lang="cs-CZ" sz="2400" dirty="0"/>
              <a:t> cholekalciferol   </a:t>
            </a:r>
            <a:r>
              <a:rPr lang="cs-CZ" sz="2400" b="1" dirty="0"/>
              <a:t>25 000 IU/týden</a:t>
            </a:r>
          </a:p>
          <a:p>
            <a:endParaRPr lang="cs-CZ" sz="28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638CC2C-2615-43FD-A0B0-9F8294424497}"/>
              </a:ext>
            </a:extLst>
          </p:cNvPr>
          <p:cNvSpPr/>
          <p:nvPr/>
        </p:nvSpPr>
        <p:spPr>
          <a:xfrm>
            <a:off x="0" y="6380460"/>
            <a:ext cx="9144000" cy="461665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1200" dirty="0"/>
              <a:t>Ranchordas MK, Bannock L, Robinson SL. Case Study: Nutritional and Lifestyle Support to Reduce Infection Incidence in an International-Standard Premier League Soccer Player. Int J Sport Nutr Exerc Metab. 2016 Apr;26(2):185-91. </a:t>
            </a:r>
          </a:p>
        </p:txBody>
      </p:sp>
      <p:pic>
        <p:nvPicPr>
          <p:cNvPr id="5" name="Picture 2" descr="Sheffield United F.C. - Wikipedia">
            <a:extLst>
              <a:ext uri="{FF2B5EF4-FFF2-40B4-BE49-F238E27FC236}">
                <a16:creationId xmlns="" xmlns:a16="http://schemas.microsoft.com/office/drawing/2014/main" id="{D079BE89-4C6A-4085-B4C6-CB6D66731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3954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DNY SPORTU  28.04.2021 Plzeň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7270900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5875"/>
            <a:ext cx="6477000" cy="1278513"/>
          </a:xfrm>
        </p:spPr>
        <p:txBody>
          <a:bodyPr/>
          <a:lstStyle/>
          <a:p>
            <a:pPr eaLnBrk="1" hangingPunct="1"/>
            <a:r>
              <a:rPr lang="cs-CZ" sz="3200" b="1" u="sng" dirty="0">
                <a:solidFill>
                  <a:srgbClr val="CC0000"/>
                </a:solidFill>
                <a:ea typeface="ＭＳ Ｐゴシック" pitchFamily="34" charset="-128"/>
              </a:rPr>
              <a:t>Premier League</a:t>
            </a:r>
            <a:br>
              <a:rPr lang="cs-CZ" sz="3200" b="1" u="sng" dirty="0">
                <a:solidFill>
                  <a:srgbClr val="CC0000"/>
                </a:solidFill>
                <a:ea typeface="ＭＳ Ｐゴシック" pitchFamily="34" charset="-128"/>
              </a:rPr>
            </a:br>
            <a:r>
              <a:rPr lang="cs-CZ" sz="3200" b="1" u="sng" dirty="0">
                <a:solidFill>
                  <a:srgbClr val="CC0000"/>
                </a:solidFill>
                <a:ea typeface="ＭＳ Ｐゴシック" pitchFamily="34" charset="-128"/>
              </a:rPr>
              <a:t>Hráč a infekce horních cest dýchacích</a:t>
            </a:r>
            <a:endParaRPr lang="cs-CZ" altLang="cs-CZ" sz="3200" b="1" u="sng" dirty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2E16C60-DA3A-4467-878A-005744469BEC}"/>
              </a:ext>
            </a:extLst>
          </p:cNvPr>
          <p:cNvSpPr/>
          <p:nvPr/>
        </p:nvSpPr>
        <p:spPr>
          <a:xfrm>
            <a:off x="0" y="6380460"/>
            <a:ext cx="9144000" cy="461665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1200" dirty="0"/>
              <a:t>Ranchordas MK, Bannock L, Robinson SL. Case Study: Nutritional and Lifestyle Support to Reduce Infection Incidence in an International-Standard Premier League Soccer Player. Int J Sport Nutr Exerc Metab. 2016 Apr;26(2):185-91.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E749899-A69E-4791-BF6B-5C20B9B1A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04" y="2251016"/>
            <a:ext cx="5770750" cy="3732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DEDC5E6-04EB-46B4-9D56-6FFF7C55BC70}"/>
              </a:ext>
            </a:extLst>
          </p:cNvPr>
          <p:cNvSpPr/>
          <p:nvPr/>
        </p:nvSpPr>
        <p:spPr>
          <a:xfrm>
            <a:off x="151904" y="5983803"/>
            <a:ext cx="89805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  <a:cs typeface="+mn-cs"/>
              </a:rPr>
              <a:t>URTI = upper respiratory tract infection</a:t>
            </a:r>
            <a:endParaRPr lang="cs-CZ" sz="2000" dirty="0">
              <a:latin typeface="+mn-lt"/>
              <a:cs typeface="+mn-cs"/>
            </a:endParaRPr>
          </a:p>
        </p:txBody>
      </p:sp>
      <p:graphicFrame>
        <p:nvGraphicFramePr>
          <p:cNvPr id="9" name="Table 2">
            <a:extLst>
              <a:ext uri="{FF2B5EF4-FFF2-40B4-BE49-F238E27FC236}">
                <a16:creationId xmlns="" xmlns:a16="http://schemas.microsoft.com/office/drawing/2014/main" id="{C7F90082-9AE9-4985-9A24-BF22021809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981578"/>
              </p:ext>
            </p:extLst>
          </p:nvPr>
        </p:nvGraphicFramePr>
        <p:xfrm>
          <a:off x="4488873" y="1435772"/>
          <a:ext cx="45720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="" xmlns:a16="http://schemas.microsoft.com/office/drawing/2014/main" val="1793255334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983934192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17027515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0. týden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12. týden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4056850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Vitamin D</a:t>
                      </a:r>
                      <a:r>
                        <a:rPr lang="cs-CZ" dirty="0"/>
                        <a:t> </a:t>
                      </a:r>
                    </a:p>
                    <a:p>
                      <a:r>
                        <a:rPr lang="cs-CZ" dirty="0"/>
                        <a:t>sérum (nmol/L)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b="1" dirty="0"/>
                        <a:t>53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b="1" dirty="0"/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0439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Imunoglobulin A</a:t>
                      </a:r>
                      <a:r>
                        <a:rPr lang="cs-CZ" dirty="0"/>
                        <a:t> sliny (g/L) 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b="1" dirty="0"/>
                        <a:t>98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b="1" dirty="0"/>
                        <a:t>135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722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URTI </a:t>
                      </a:r>
                    </a:p>
                    <a:p>
                      <a:r>
                        <a:rPr lang="cs-CZ" dirty="0"/>
                        <a:t>symptom score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/>
                        <a:t>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/>
                        <a:t>0.25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52616185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1C4F0658-5679-41D7-A996-06912451829C}"/>
              </a:ext>
            </a:extLst>
          </p:cNvPr>
          <p:cNvCxnSpPr>
            <a:cxnSpLocks/>
          </p:cNvCxnSpPr>
          <p:nvPr/>
        </p:nvCxnSpPr>
        <p:spPr>
          <a:xfrm>
            <a:off x="7772400" y="3253530"/>
            <a:ext cx="609600" cy="2978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20E76259-61A5-4ABA-B748-21A07778DB67}"/>
              </a:ext>
            </a:extLst>
          </p:cNvPr>
          <p:cNvCxnSpPr>
            <a:cxnSpLocks/>
          </p:cNvCxnSpPr>
          <p:nvPr/>
        </p:nvCxnSpPr>
        <p:spPr>
          <a:xfrm flipV="1">
            <a:off x="6841753" y="2667000"/>
            <a:ext cx="702047" cy="2787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B60250AF-1143-4490-A86D-06BF92385E3E}"/>
              </a:ext>
            </a:extLst>
          </p:cNvPr>
          <p:cNvCxnSpPr>
            <a:cxnSpLocks/>
          </p:cNvCxnSpPr>
          <p:nvPr/>
        </p:nvCxnSpPr>
        <p:spPr>
          <a:xfrm flipV="1">
            <a:off x="6846371" y="2050529"/>
            <a:ext cx="702047" cy="2787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" name="Picture 2" descr="Sheffield United F.C. - Wikipedia">
            <a:extLst>
              <a:ext uri="{FF2B5EF4-FFF2-40B4-BE49-F238E27FC236}">
                <a16:creationId xmlns="" xmlns:a16="http://schemas.microsoft.com/office/drawing/2014/main" id="{36BEC097-CA6F-4B91-ACF8-D736D2656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4241736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DNY SPORTU  28.04.2021 Plzeň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9536371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5875"/>
            <a:ext cx="5105400" cy="1431925"/>
          </a:xfrm>
        </p:spPr>
        <p:txBody>
          <a:bodyPr/>
          <a:lstStyle/>
          <a:p>
            <a:pPr eaLnBrk="1" hangingPunct="1"/>
            <a:r>
              <a:rPr lang="cs-CZ" sz="3200" b="1" u="sng" dirty="0">
                <a:solidFill>
                  <a:srgbClr val="CC0000"/>
                </a:solidFill>
                <a:ea typeface="ＭＳ Ｐゴシック" pitchFamily="34" charset="-128"/>
              </a:rPr>
              <a:t>Vitamin D – 28 hráčů</a:t>
            </a:r>
            <a:endParaRPr lang="cs-CZ" altLang="cs-CZ" sz="3200" b="1" u="sng" dirty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5218A39-144C-4BE4-ACD0-C3F8FAD7B5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618" y="15875"/>
            <a:ext cx="1764596" cy="2462280"/>
          </a:xfrm>
          <a:prstGeom prst="rect">
            <a:avLst/>
          </a:prstGeom>
        </p:spPr>
      </p:pic>
      <p:pic>
        <p:nvPicPr>
          <p:cNvPr id="7" name="Obrázek 2" descr="Box Plot of vitamin_D Classified by Dubai">
            <a:extLst>
              <a:ext uri="{FF2B5EF4-FFF2-40B4-BE49-F238E27FC236}">
                <a16:creationId xmlns="" xmlns:a16="http://schemas.microsoft.com/office/drawing/2014/main" id="{821796D4-A904-4D5C-BDBA-C198BABA8D0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95582"/>
            <a:ext cx="609600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5C69C2B6-DC1D-41F0-B326-93A1A8105B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844399"/>
              </p:ext>
            </p:extLst>
          </p:nvPr>
        </p:nvGraphicFramePr>
        <p:xfrm>
          <a:off x="6585978" y="3724815"/>
          <a:ext cx="2422236" cy="245724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807412">
                  <a:extLst>
                    <a:ext uri="{9D8B030D-6E8A-4147-A177-3AD203B41FA5}">
                      <a16:colId xmlns="" xmlns:a16="http://schemas.microsoft.com/office/drawing/2014/main" val="862879302"/>
                    </a:ext>
                  </a:extLst>
                </a:gridCol>
                <a:gridCol w="455209">
                  <a:extLst>
                    <a:ext uri="{9D8B030D-6E8A-4147-A177-3AD203B41FA5}">
                      <a16:colId xmlns="" xmlns:a16="http://schemas.microsoft.com/office/drawing/2014/main" val="3468808143"/>
                    </a:ext>
                  </a:extLst>
                </a:gridCol>
                <a:gridCol w="1159615">
                  <a:extLst>
                    <a:ext uri="{9D8B030D-6E8A-4147-A177-3AD203B41FA5}">
                      <a16:colId xmlns="" xmlns:a16="http://schemas.microsoft.com/office/drawing/2014/main" val="1995688117"/>
                    </a:ext>
                  </a:extLst>
                </a:gridCol>
              </a:tblGrid>
              <a:tr h="69382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cs-CZ" sz="1800" b="1" dirty="0">
                          <a:effectLst/>
                        </a:rPr>
                        <a:t>Viktoria Plzeň 09/2019</a:t>
                      </a:r>
                      <a:endParaRPr lang="cs-CZ" sz="1800" b="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ctr" anchorCtr="1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30426854"/>
                  </a:ext>
                </a:extLst>
              </a:tr>
              <a:tr h="550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cs-CZ" sz="1800" dirty="0">
                          <a:effectLst/>
                        </a:rPr>
                        <a:t>Lokace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1800" dirty="0">
                          <a:effectLst/>
                        </a:rPr>
                        <a:t>N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cs-CZ" sz="1800" b="1" dirty="0">
                          <a:effectLst/>
                        </a:rPr>
                        <a:t>Vitamin D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cs-CZ" sz="1800" b="0" dirty="0">
                          <a:effectLst/>
                        </a:rPr>
                        <a:t>(nmol/L)</a:t>
                      </a:r>
                      <a:endParaRPr lang="cs-CZ" sz="1800" b="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2873792410"/>
                  </a:ext>
                </a:extLst>
              </a:tr>
              <a:tr h="550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1800" dirty="0">
                          <a:effectLst/>
                        </a:rPr>
                        <a:t>CZ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1800" dirty="0">
                          <a:effectLst/>
                        </a:rPr>
                        <a:t>21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1800" b="1" dirty="0">
                          <a:effectLst/>
                        </a:rPr>
                        <a:t>68.3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303824411"/>
                  </a:ext>
                </a:extLst>
              </a:tr>
              <a:tr h="550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1800" dirty="0">
                          <a:effectLst/>
                        </a:rPr>
                        <a:t>UAE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1800" dirty="0">
                          <a:effectLst/>
                        </a:rPr>
                        <a:t>7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1800" b="1" dirty="0">
                          <a:effectLst/>
                        </a:rPr>
                        <a:t>103.6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321513520"/>
                  </a:ext>
                </a:extLst>
              </a:tr>
            </a:tbl>
          </a:graphicData>
        </a:graphic>
      </p:graphicFrame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DNY SPORTU  28.04.2021 Plzeň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702533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5875"/>
            <a:ext cx="5105400" cy="1431925"/>
          </a:xfrm>
        </p:spPr>
        <p:txBody>
          <a:bodyPr/>
          <a:lstStyle/>
          <a:p>
            <a:pPr eaLnBrk="1" hangingPunct="1"/>
            <a:r>
              <a:rPr lang="cs-CZ" sz="3200" b="1" u="sng" dirty="0">
                <a:solidFill>
                  <a:srgbClr val="CC0000"/>
                </a:solidFill>
                <a:ea typeface="ＭＳ Ｐゴシック" pitchFamily="34" charset="-128"/>
              </a:rPr>
              <a:t>Vitamin D – 28 hráčů</a:t>
            </a:r>
            <a:endParaRPr lang="cs-CZ" altLang="cs-CZ" sz="3200" b="1" u="sng" dirty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5218A39-144C-4BE4-ACD0-C3F8FAD7B5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618" y="15875"/>
            <a:ext cx="1764596" cy="246228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5C69C2B6-DC1D-41F0-B326-93A1A8105B3A}"/>
              </a:ext>
            </a:extLst>
          </p:cNvPr>
          <p:cNvGraphicFramePr>
            <a:graphicFrameLocks noGrp="1"/>
          </p:cNvGraphicFramePr>
          <p:nvPr/>
        </p:nvGraphicFramePr>
        <p:xfrm>
          <a:off x="6585978" y="3724815"/>
          <a:ext cx="2422236" cy="245724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807412">
                  <a:extLst>
                    <a:ext uri="{9D8B030D-6E8A-4147-A177-3AD203B41FA5}">
                      <a16:colId xmlns="" xmlns:a16="http://schemas.microsoft.com/office/drawing/2014/main" val="862879302"/>
                    </a:ext>
                  </a:extLst>
                </a:gridCol>
                <a:gridCol w="455209">
                  <a:extLst>
                    <a:ext uri="{9D8B030D-6E8A-4147-A177-3AD203B41FA5}">
                      <a16:colId xmlns="" xmlns:a16="http://schemas.microsoft.com/office/drawing/2014/main" val="3468808143"/>
                    </a:ext>
                  </a:extLst>
                </a:gridCol>
                <a:gridCol w="1159615">
                  <a:extLst>
                    <a:ext uri="{9D8B030D-6E8A-4147-A177-3AD203B41FA5}">
                      <a16:colId xmlns="" xmlns:a16="http://schemas.microsoft.com/office/drawing/2014/main" val="1995688117"/>
                    </a:ext>
                  </a:extLst>
                </a:gridCol>
              </a:tblGrid>
              <a:tr h="69382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cs-CZ" sz="1800" b="1" dirty="0">
                          <a:effectLst/>
                        </a:rPr>
                        <a:t>Viktoria Plzeň 09/2019</a:t>
                      </a:r>
                      <a:endParaRPr lang="cs-CZ" sz="1800" b="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ctr" anchorCtr="1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30426854"/>
                  </a:ext>
                </a:extLst>
              </a:tr>
              <a:tr h="550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cs-CZ" sz="1800" dirty="0">
                          <a:effectLst/>
                        </a:rPr>
                        <a:t>Lokace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1800" dirty="0">
                          <a:effectLst/>
                        </a:rPr>
                        <a:t>N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cs-CZ" sz="1800" b="1" dirty="0">
                          <a:effectLst/>
                        </a:rPr>
                        <a:t>Vitamin D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cs-CZ" sz="1800" b="0" dirty="0">
                          <a:effectLst/>
                        </a:rPr>
                        <a:t>(nmol/L)</a:t>
                      </a:r>
                      <a:endParaRPr lang="cs-CZ" sz="1800" b="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2873792410"/>
                  </a:ext>
                </a:extLst>
              </a:tr>
              <a:tr h="550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1800" dirty="0">
                          <a:effectLst/>
                        </a:rPr>
                        <a:t>CZ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1800" dirty="0">
                          <a:effectLst/>
                        </a:rPr>
                        <a:t>21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1800" b="1" dirty="0">
                          <a:effectLst/>
                        </a:rPr>
                        <a:t>68.3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303824411"/>
                  </a:ext>
                </a:extLst>
              </a:tr>
              <a:tr h="550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1800" dirty="0">
                          <a:effectLst/>
                        </a:rPr>
                        <a:t>UAE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1800" dirty="0">
                          <a:effectLst/>
                        </a:rPr>
                        <a:t>7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1800" b="1" dirty="0">
                          <a:effectLst/>
                        </a:rPr>
                        <a:t>103.6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321513520"/>
                  </a:ext>
                </a:extLst>
              </a:tr>
            </a:tbl>
          </a:graphicData>
        </a:graphic>
      </p:graphicFrame>
      <p:pic>
        <p:nvPicPr>
          <p:cNvPr id="6" name="Obrázek 3" descr="Histogram for vitamin_D">
            <a:extLst>
              <a:ext uri="{FF2B5EF4-FFF2-40B4-BE49-F238E27FC236}">
                <a16:creationId xmlns="" xmlns:a16="http://schemas.microsoft.com/office/drawing/2014/main" id="{82AAFA79-D727-48BF-A893-93C2AB737A3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95582"/>
            <a:ext cx="609600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DNY SPORTU  28.04.2021 Plzeň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3134774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2A96A0-B936-4DB1-A448-71284AD16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28600"/>
            <a:ext cx="5410200" cy="914400"/>
          </a:xfrm>
        </p:spPr>
        <p:txBody>
          <a:bodyPr/>
          <a:lstStyle/>
          <a:p>
            <a:r>
              <a:rPr lang="cs-CZ" sz="4000" b="1" u="sng" dirty="0" smtClean="0">
                <a:solidFill>
                  <a:srgbClr val="CC0000"/>
                </a:solidFill>
              </a:rPr>
              <a:t>Význam vitaminu D</a:t>
            </a:r>
            <a:endParaRPr lang="cs-CZ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F9EBAE-AB62-4C44-8670-1828C9363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364" y="1459992"/>
            <a:ext cx="8915400" cy="4636008"/>
          </a:xfrm>
        </p:spPr>
        <p:txBody>
          <a:bodyPr/>
          <a:lstStyle/>
          <a:p>
            <a:r>
              <a:rPr lang="cs-CZ" dirty="0" smtClean="0"/>
              <a:t>Kolísání </a:t>
            </a:r>
            <a:r>
              <a:rPr lang="cs-CZ" dirty="0"/>
              <a:t>hladin </a:t>
            </a:r>
            <a:r>
              <a:rPr lang="cs-CZ" dirty="0" smtClean="0"/>
              <a:t> </a:t>
            </a:r>
            <a:r>
              <a:rPr lang="cs-CZ" dirty="0"/>
              <a:t>v </a:t>
            </a:r>
            <a:r>
              <a:rPr lang="cs-CZ" dirty="0" smtClean="0"/>
              <a:t>celé Evropě</a:t>
            </a:r>
            <a:endParaRPr lang="cs-CZ" dirty="0"/>
          </a:p>
          <a:p>
            <a:r>
              <a:rPr lang="cs-CZ" b="1" dirty="0"/>
              <a:t>Zlepšuje </a:t>
            </a:r>
            <a:r>
              <a:rPr lang="cs-CZ" b="1" dirty="0" smtClean="0"/>
              <a:t>kondici  </a:t>
            </a:r>
            <a:r>
              <a:rPr lang="cs-CZ" dirty="0" smtClean="0"/>
              <a:t>↑ </a:t>
            </a:r>
            <a:r>
              <a:rPr lang="cs-CZ" dirty="0"/>
              <a:t>svalovou sílu, ↑ VO</a:t>
            </a:r>
            <a:r>
              <a:rPr lang="cs-CZ" baseline="-25000" dirty="0"/>
              <a:t>2</a:t>
            </a:r>
            <a:r>
              <a:rPr lang="cs-CZ" dirty="0"/>
              <a:t>max</a:t>
            </a:r>
          </a:p>
          <a:p>
            <a:r>
              <a:rPr lang="cs-CZ" b="1" dirty="0" smtClean="0"/>
              <a:t>Snižuje </a:t>
            </a:r>
            <a:r>
              <a:rPr lang="cs-CZ" b="1" dirty="0"/>
              <a:t>frekvenci infekcí horních cest dýchacích </a:t>
            </a:r>
          </a:p>
          <a:p>
            <a:pPr marL="0" indent="0">
              <a:buNone/>
            </a:pPr>
            <a:r>
              <a:rPr lang="cs-CZ" dirty="0" smtClean="0"/>
              <a:t>     Zvyšuje imunitu  </a:t>
            </a:r>
          </a:p>
          <a:p>
            <a:r>
              <a:rPr lang="cs-CZ" b="1" dirty="0" smtClean="0"/>
              <a:t>Zlepšuje </a:t>
            </a:r>
            <a:r>
              <a:rPr lang="cs-CZ" b="1" dirty="0"/>
              <a:t>hojení </a:t>
            </a:r>
            <a:r>
              <a:rPr lang="cs-CZ" b="1" dirty="0" smtClean="0"/>
              <a:t>úrazů </a:t>
            </a:r>
            <a:r>
              <a:rPr lang="cs-CZ" dirty="0" smtClean="0"/>
              <a:t>-  </a:t>
            </a:r>
            <a:r>
              <a:rPr lang="cs-CZ" dirty="0"/>
              <a:t>Působí </a:t>
            </a:r>
            <a:r>
              <a:rPr lang="cs-CZ" dirty="0" smtClean="0"/>
              <a:t>protizánětlivě</a:t>
            </a:r>
            <a:endParaRPr lang="cs-CZ" b="1" dirty="0"/>
          </a:p>
          <a:p>
            <a:endParaRPr lang="cs-CZ" b="1" dirty="0"/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DNY SPORTU  28.04.2021 Plzeň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01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 descr="Onkologie Lochotín.jpg"/>
          <p:cNvPicPr/>
          <p:nvPr/>
        </p:nvPicPr>
        <p:blipFill>
          <a:blip r:embed="rId3"/>
          <a:srcRect t="6996" b="10272"/>
          <a:stretch>
            <a:fillRect/>
          </a:stretch>
        </p:blipFill>
        <p:spPr>
          <a:xfrm>
            <a:off x="2362200" y="84138"/>
            <a:ext cx="6705600" cy="4259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4276" name="Rectangle 1"/>
          <p:cNvSpPr>
            <a:spLocks noChangeArrowheads="1"/>
          </p:cNvSpPr>
          <p:nvPr/>
        </p:nvSpPr>
        <p:spPr bwMode="auto">
          <a:xfrm>
            <a:off x="265113" y="4495800"/>
            <a:ext cx="4572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prof. MUDr. Ondřej Topolčan, CSc.</a:t>
            </a:r>
            <a:endParaRPr lang="cs-CZ" altLang="en-US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Oddělení </a:t>
            </a:r>
            <a:r>
              <a:rPr lang="cs-CZ" altLang="en-U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Imunochemické Diagnostiky </a:t>
            </a:r>
            <a:endParaRPr lang="en-US" alt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Fakultní nemocnice Plzeň</a:t>
            </a:r>
            <a:endParaRPr lang="en-US" alt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Telefon: +420 377 </a:t>
            </a:r>
            <a:r>
              <a:rPr lang="cs-CZ" altLang="en-U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402 948</a:t>
            </a:r>
            <a:endParaRPr lang="en-US" alt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E-mail</a:t>
            </a:r>
            <a:r>
              <a:rPr lang="cs-CZ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altLang="en-US" sz="1800" dirty="0" smtClean="0"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topolcan@</a:t>
            </a:r>
            <a:r>
              <a:rPr lang="cs-CZ" altLang="en-US" sz="1800" u="sng" dirty="0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fnplzen.cz</a:t>
            </a:r>
            <a:endParaRPr lang="cs-CZ" altLang="en-US" sz="1800" u="sng" dirty="0" smtClean="0">
              <a:solidFill>
                <a:srgbClr val="0000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en-US" sz="1800" u="sng" dirty="0" smtClean="0">
              <a:solidFill>
                <a:srgbClr val="0000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ea typeface="Calibri" panose="020F0502020204030204" pitchFamily="34" charset="0"/>
            </a:endParaRPr>
          </a:p>
        </p:txBody>
      </p:sp>
      <p:sp>
        <p:nvSpPr>
          <p:cNvPr id="54277" name="Rectangle 2"/>
          <p:cNvSpPr>
            <a:spLocks noChangeArrowheads="1"/>
          </p:cNvSpPr>
          <p:nvPr/>
        </p:nvSpPr>
        <p:spPr bwMode="auto">
          <a:xfrm>
            <a:off x="4800600" y="5388352"/>
            <a:ext cx="33087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800" dirty="0">
                <a:solidFill>
                  <a:srgbClr val="FF0000"/>
                </a:solidFill>
                <a:latin typeface="Tahoma" panose="020B0604030504040204" pitchFamily="34" charset="0"/>
              </a:rPr>
              <a:t>Děkuji za pozornost</a:t>
            </a:r>
            <a:endParaRPr lang="en-US" altLang="en-US" sz="2800" dirty="0">
              <a:latin typeface="Tahoma" panose="020B0604030504040204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DNY SPORTU  28.04.2021 Plzeň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00970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5875"/>
            <a:ext cx="5181600" cy="1431925"/>
          </a:xfrm>
        </p:spPr>
        <p:txBody>
          <a:bodyPr/>
          <a:lstStyle/>
          <a:p>
            <a:pPr eaLnBrk="1" hangingPunct="1"/>
            <a:r>
              <a:rPr lang="cs-CZ" sz="3200" b="1" u="sng" dirty="0">
                <a:solidFill>
                  <a:srgbClr val="CC0000"/>
                </a:solidFill>
                <a:ea typeface="ＭＳ Ｐゴシック" pitchFamily="34" charset="-128"/>
              </a:rPr>
              <a:t>Vitamin </a:t>
            </a:r>
            <a:r>
              <a:rPr lang="cs-CZ" sz="3200" b="1" u="sng" dirty="0" smtClean="0">
                <a:solidFill>
                  <a:srgbClr val="CC0000"/>
                </a:solidFill>
                <a:ea typeface="ＭＳ Ｐゴシック" pitchFamily="34" charset="-128"/>
              </a:rPr>
              <a:t>D = hormon</a:t>
            </a:r>
            <a:endParaRPr lang="cs-CZ" altLang="cs-CZ" sz="3200" b="1" u="sng" dirty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8610600" cy="4114800"/>
          </a:xfrm>
        </p:spPr>
        <p:txBody>
          <a:bodyPr/>
          <a:lstStyle/>
          <a:p>
            <a:r>
              <a:rPr lang="cs-CZ" sz="2800" b="1" dirty="0" err="1" smtClean="0">
                <a:cs typeface="Calibri Light" panose="020F0302020204030204" pitchFamily="34" charset="0"/>
              </a:rPr>
              <a:t>Sekosteroid</a:t>
            </a:r>
            <a:r>
              <a:rPr lang="cs-CZ" sz="2800" b="1" dirty="0" smtClean="0">
                <a:cs typeface="Calibri Light" panose="020F0302020204030204" pitchFamily="34" charset="0"/>
              </a:rPr>
              <a:t> </a:t>
            </a:r>
          </a:p>
          <a:p>
            <a:r>
              <a:rPr lang="cs-CZ" sz="2800" b="1" dirty="0" smtClean="0">
                <a:cs typeface="Calibri Light" panose="020F0302020204030204" pitchFamily="34" charset="0"/>
              </a:rPr>
              <a:t>Vitamin D receptor</a:t>
            </a:r>
            <a:endParaRPr lang="cs-CZ" sz="2800" b="1" dirty="0">
              <a:cs typeface="Calibri Light" panose="020F0302020204030204" pitchFamily="34" charset="0"/>
            </a:endParaRPr>
          </a:p>
          <a:p>
            <a:r>
              <a:rPr lang="cs-CZ" sz="2800" b="1" dirty="0" smtClean="0">
                <a:cs typeface="Calibri Light" panose="020F0302020204030204" pitchFamily="34" charset="0"/>
              </a:rPr>
              <a:t>Rozpustný </a:t>
            </a:r>
            <a:r>
              <a:rPr lang="cs-CZ" sz="2800" b="1" dirty="0">
                <a:cs typeface="Calibri Light" panose="020F0302020204030204" pitchFamily="34" charset="0"/>
              </a:rPr>
              <a:t>v tucích </a:t>
            </a:r>
          </a:p>
          <a:p>
            <a:r>
              <a:rPr lang="cs-CZ" sz="2800" b="1" dirty="0" smtClean="0"/>
              <a:t>Většina </a:t>
            </a:r>
            <a:r>
              <a:rPr lang="cs-CZ" sz="2800" b="1" dirty="0"/>
              <a:t>populace – deficit</a:t>
            </a:r>
          </a:p>
        </p:txBody>
      </p:sp>
      <p:pic>
        <p:nvPicPr>
          <p:cNvPr id="4" name="Picture 3" descr="C:\Users\rkucera\Documents\BC products\Vitamin D\VitaminD3.jpg">
            <a:extLst>
              <a:ext uri="{FF2B5EF4-FFF2-40B4-BE49-F238E27FC236}">
                <a16:creationId xmlns="" xmlns:a16="http://schemas.microsoft.com/office/drawing/2014/main" id="{B796B1EE-2276-4F1F-8E99-3A0359F4EF1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07589"/>
            <a:ext cx="3174999" cy="2710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E9A456D-1DCA-43A2-9B6E-41B547F06E76}"/>
              </a:ext>
            </a:extLst>
          </p:cNvPr>
          <p:cNvSpPr/>
          <p:nvPr/>
        </p:nvSpPr>
        <p:spPr>
          <a:xfrm>
            <a:off x="6431886" y="1447800"/>
            <a:ext cx="21113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b="1" dirty="0">
                <a:solidFill>
                  <a:srgbClr val="0070C0"/>
                </a:solidFill>
                <a:latin typeface="+mn-lt"/>
                <a:cs typeface="Calibri Light" panose="020F0302020204030204" pitchFamily="34" charset="0"/>
              </a:rPr>
              <a:t>Vitamin D</a:t>
            </a:r>
            <a:r>
              <a:rPr lang="cs-CZ" sz="2400" b="1" baseline="-25000" dirty="0">
                <a:solidFill>
                  <a:srgbClr val="0070C0"/>
                </a:solidFill>
                <a:latin typeface="+mn-lt"/>
                <a:cs typeface="Calibri Light" panose="020F0302020204030204" pitchFamily="34" charset="0"/>
              </a:rPr>
              <a:t>3</a:t>
            </a:r>
            <a:r>
              <a:rPr lang="cs-CZ" sz="2400" b="1" dirty="0">
                <a:solidFill>
                  <a:srgbClr val="0070C0"/>
                </a:solidFill>
                <a:latin typeface="+mn-lt"/>
                <a:cs typeface="Calibri Light" panose="020F0302020204030204" pitchFamily="34" charset="0"/>
              </a:rPr>
              <a:t> </a:t>
            </a:r>
          </a:p>
          <a:p>
            <a:pPr algn="ctr"/>
            <a:r>
              <a:rPr lang="cs-CZ" sz="2400" b="1" dirty="0">
                <a:solidFill>
                  <a:srgbClr val="0070C0"/>
                </a:solidFill>
                <a:latin typeface="+mn-lt"/>
                <a:cs typeface="Calibri Light" panose="020F0302020204030204" pitchFamily="34" charset="0"/>
              </a:rPr>
              <a:t>cholekalciferol 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DNY SPORTU  28.04.2021 Plzeň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9079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858" y="0"/>
            <a:ext cx="8240941" cy="1117847"/>
          </a:xfrm>
        </p:spPr>
        <p:txBody>
          <a:bodyPr>
            <a:noAutofit/>
          </a:bodyPr>
          <a:lstStyle/>
          <a:p>
            <a:pPr algn="ctr"/>
            <a:r>
              <a:rPr lang="en-US" sz="3200" b="1" u="sng" dirty="0" err="1">
                <a:solidFill>
                  <a:srgbClr val="CC0000"/>
                </a:solidFill>
              </a:rPr>
              <a:t>Metaboli</a:t>
            </a:r>
            <a:r>
              <a:rPr lang="cs-CZ" sz="3200" b="1" u="sng" dirty="0">
                <a:solidFill>
                  <a:srgbClr val="CC0000"/>
                </a:solidFill>
              </a:rPr>
              <a:t>z</a:t>
            </a:r>
            <a:r>
              <a:rPr lang="en-US" sz="3200" b="1" u="sng" dirty="0">
                <a:solidFill>
                  <a:srgbClr val="CC0000"/>
                </a:solidFill>
              </a:rPr>
              <a:t>m</a:t>
            </a:r>
            <a:r>
              <a:rPr lang="cs-CZ" sz="3200" b="1" u="sng" dirty="0">
                <a:solidFill>
                  <a:srgbClr val="CC0000"/>
                </a:solidFill>
              </a:rPr>
              <a:t>us</a:t>
            </a:r>
            <a:r>
              <a:rPr lang="en-US" sz="3200" b="1" u="sng" dirty="0">
                <a:solidFill>
                  <a:srgbClr val="CC0000"/>
                </a:solidFill>
              </a:rPr>
              <a:t> </a:t>
            </a:r>
            <a:r>
              <a:rPr lang="cs-CZ" sz="3200" b="1" u="sng" dirty="0">
                <a:solidFill>
                  <a:srgbClr val="CC0000"/>
                </a:solidFill>
              </a:rPr>
              <a:t>V</a:t>
            </a:r>
            <a:r>
              <a:rPr lang="en-US" sz="3200" b="1" u="sng" dirty="0" err="1">
                <a:solidFill>
                  <a:srgbClr val="CC0000"/>
                </a:solidFill>
              </a:rPr>
              <a:t>itamin</a:t>
            </a:r>
            <a:r>
              <a:rPr lang="cs-CZ" sz="3200" b="1" u="sng" dirty="0">
                <a:solidFill>
                  <a:srgbClr val="CC0000"/>
                </a:solidFill>
              </a:rPr>
              <a:t>u</a:t>
            </a:r>
            <a:r>
              <a:rPr lang="en-US" sz="3200" b="1" u="sng" dirty="0">
                <a:solidFill>
                  <a:srgbClr val="CC0000"/>
                </a:solidFill>
              </a:rPr>
              <a:t> D</a:t>
            </a:r>
            <a:r>
              <a:rPr lang="en-US" sz="4000" b="1" u="sng" dirty="0">
                <a:solidFill>
                  <a:srgbClr val="CC0000"/>
                </a:solidFill>
              </a:rPr>
              <a:t/>
            </a:r>
            <a:br>
              <a:rPr lang="en-US" sz="4000" b="1" u="sng" dirty="0">
                <a:solidFill>
                  <a:srgbClr val="CC0000"/>
                </a:solidFill>
              </a:rPr>
            </a:br>
            <a:endParaRPr lang="en-US" sz="4000" b="1" u="sng" dirty="0">
              <a:solidFill>
                <a:srgbClr val="CC00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6768752" cy="56166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5" name="Oval 4"/>
          <p:cNvSpPr/>
          <p:nvPr/>
        </p:nvSpPr>
        <p:spPr bwMode="auto">
          <a:xfrm>
            <a:off x="4092607" y="3578799"/>
            <a:ext cx="936104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dist="35921" dir="2700000" algn="ctr" rotWithShape="0">
              <a:schemeClr val="tx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28384" y="2978739"/>
            <a:ext cx="1091211" cy="95410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VDBP</a:t>
            </a:r>
            <a:r>
              <a:rPr lang="cs-CZ" sz="1400" b="0" dirty="0">
                <a:latin typeface="+mj-lt"/>
              </a:rPr>
              <a:t> </a:t>
            </a:r>
            <a:r>
              <a:rPr lang="cs-CZ" sz="1400" b="0" dirty="0">
                <a:solidFill>
                  <a:srgbClr val="1660B2"/>
                </a:solidFill>
                <a:latin typeface="+mj-lt"/>
              </a:rPr>
              <a:t>Vitamin D</a:t>
            </a:r>
          </a:p>
          <a:p>
            <a:pPr algn="ctr"/>
            <a:r>
              <a:rPr lang="cs-CZ" sz="1400" b="0" dirty="0">
                <a:solidFill>
                  <a:srgbClr val="1660B2"/>
                </a:solidFill>
                <a:latin typeface="+mj-lt"/>
              </a:rPr>
              <a:t> </a:t>
            </a:r>
            <a:r>
              <a:rPr lang="cs-CZ" sz="1400" b="0" dirty="0" err="1">
                <a:solidFill>
                  <a:srgbClr val="1660B2"/>
                </a:solidFill>
                <a:latin typeface="+mj-lt"/>
              </a:rPr>
              <a:t>binding</a:t>
            </a:r>
            <a:r>
              <a:rPr lang="cs-CZ" sz="1400" b="0" dirty="0">
                <a:solidFill>
                  <a:srgbClr val="1660B2"/>
                </a:solidFill>
                <a:latin typeface="+mj-lt"/>
              </a:rPr>
              <a:t> protein </a:t>
            </a:r>
            <a:endParaRPr lang="en-US" sz="1400" dirty="0">
              <a:solidFill>
                <a:srgbClr val="1660B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5859" y="6119336"/>
            <a:ext cx="2677279" cy="73866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VDR</a:t>
            </a:r>
          </a:p>
          <a:p>
            <a:pPr algn="ctr"/>
            <a:r>
              <a:rPr lang="cs-CZ" sz="1400" b="0" dirty="0">
                <a:latin typeface="+mj-lt"/>
              </a:rPr>
              <a:t> Vitamin D receptor</a:t>
            </a:r>
          </a:p>
          <a:p>
            <a:pPr algn="ctr"/>
            <a:r>
              <a:rPr lang="cs-CZ" sz="1400" b="0" dirty="0">
                <a:solidFill>
                  <a:srgbClr val="0070C0"/>
                </a:solidFill>
                <a:latin typeface="+mj-lt"/>
              </a:rPr>
              <a:t>na buněčném jádře </a:t>
            </a:r>
            <a:endParaRPr lang="en-US" sz="1400" dirty="0">
              <a:latin typeface="+mj-lt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960921" y="5083442"/>
            <a:ext cx="1199473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dist="35921" dir="2700000" algn="ctr" rotWithShape="0">
              <a:schemeClr val="tx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6099" y="1639833"/>
            <a:ext cx="13961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00B050"/>
                </a:solidFill>
                <a:latin typeface="+mj-lt"/>
              </a:rPr>
              <a:t>Cholecalciferol </a:t>
            </a:r>
            <a:r>
              <a:rPr lang="cs-CZ" sz="1200" b="1" dirty="0">
                <a:solidFill>
                  <a:srgbClr val="00B050"/>
                </a:solidFill>
              </a:rPr>
              <a:t>D</a:t>
            </a:r>
            <a:r>
              <a:rPr lang="cs-CZ" sz="1200" b="1" baseline="-25000" dirty="0">
                <a:solidFill>
                  <a:srgbClr val="00B050"/>
                </a:solidFill>
              </a:rPr>
              <a:t>3</a:t>
            </a:r>
            <a:r>
              <a:rPr lang="cs-CZ" sz="1200" b="1" dirty="0">
                <a:solidFill>
                  <a:srgbClr val="00B050"/>
                </a:solidFill>
              </a:rPr>
              <a:t> </a:t>
            </a:r>
            <a:endParaRPr lang="en-US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76884" y="2978739"/>
            <a:ext cx="1396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00B050"/>
                </a:solidFill>
                <a:latin typeface="+mj-lt"/>
              </a:rPr>
              <a:t>Cholecalciferol D</a:t>
            </a:r>
            <a:r>
              <a:rPr lang="cs-CZ" sz="1200" b="1" baseline="-25000" dirty="0">
                <a:solidFill>
                  <a:srgbClr val="00B050"/>
                </a:solidFill>
                <a:latin typeface="+mj-lt"/>
              </a:rPr>
              <a:t>3</a:t>
            </a:r>
            <a:r>
              <a:rPr lang="cs-CZ" sz="1200" b="1" dirty="0">
                <a:solidFill>
                  <a:srgbClr val="00B050"/>
                </a:solidFill>
                <a:latin typeface="+mj-lt"/>
              </a:rPr>
              <a:t> </a:t>
            </a:r>
          </a:p>
          <a:p>
            <a:r>
              <a:rPr lang="cs-CZ" sz="1200" b="1" dirty="0">
                <a:solidFill>
                  <a:srgbClr val="00B050"/>
                </a:solidFill>
                <a:latin typeface="+mj-lt"/>
              </a:rPr>
              <a:t>Ergocalciferol D</a:t>
            </a:r>
            <a:r>
              <a:rPr lang="cs-CZ" sz="1200" b="1" baseline="-25000" dirty="0">
                <a:solidFill>
                  <a:srgbClr val="00B050"/>
                </a:solidFill>
                <a:latin typeface="+mj-lt"/>
              </a:rPr>
              <a:t>2</a:t>
            </a:r>
            <a:endParaRPr lang="en-US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8432" y="2438400"/>
            <a:ext cx="1037386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1400" b="1" dirty="0"/>
              <a:t>Externí zdroje</a:t>
            </a:r>
            <a:endParaRPr lang="en-US" sz="1400" b="1" dirty="0"/>
          </a:p>
        </p:txBody>
      </p:sp>
      <p:sp>
        <p:nvSpPr>
          <p:cNvPr id="19" name="Rectangle 18"/>
          <p:cNvSpPr/>
          <p:nvPr/>
        </p:nvSpPr>
        <p:spPr>
          <a:xfrm>
            <a:off x="3405530" y="3584048"/>
            <a:ext cx="7264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b="1" dirty="0" err="1">
                <a:solidFill>
                  <a:srgbClr val="00B050"/>
                </a:solidFill>
                <a:latin typeface="+mj-lt"/>
              </a:rPr>
              <a:t>Calcidiol</a:t>
            </a:r>
            <a:endParaRPr lang="en-US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41838" y="5181600"/>
            <a:ext cx="7505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b="1" dirty="0" err="1">
                <a:solidFill>
                  <a:srgbClr val="00B050"/>
                </a:solidFill>
                <a:latin typeface="+mj-lt"/>
              </a:rPr>
              <a:t>Calcitriol</a:t>
            </a:r>
            <a:endParaRPr lang="en-US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6543" y="1255112"/>
            <a:ext cx="1019275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cs-CZ" sz="1400" b="1" dirty="0"/>
              <a:t>Syntéza v kůži</a:t>
            </a:r>
            <a:endParaRPr lang="en-US" sz="14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E5194266-F367-437A-968E-552888CAD08D}"/>
              </a:ext>
            </a:extLst>
          </p:cNvPr>
          <p:cNvSpPr/>
          <p:nvPr/>
        </p:nvSpPr>
        <p:spPr>
          <a:xfrm>
            <a:off x="6511891" y="5638800"/>
            <a:ext cx="5368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b="1" dirty="0">
                <a:solidFill>
                  <a:srgbClr val="000000"/>
                </a:solidFill>
                <a:latin typeface="+mj-lt"/>
              </a:rPr>
              <a:t>(PTH)</a:t>
            </a:r>
            <a:endParaRPr lang="en-US" sz="1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36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Vitamin D -formy</a:t>
            </a:r>
            <a:endParaRPr lang="cs-CZ" dirty="0">
              <a:solidFill>
                <a:srgbClr val="FF0000"/>
              </a:solidFill>
            </a:endParaRPr>
          </a:p>
        </p:txBody>
      </p:sp>
      <p:graphicFrame>
        <p:nvGraphicFramePr>
          <p:cNvPr id="10" name="Zástupný symbol pro obsah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176819"/>
              </p:ext>
            </p:extLst>
          </p:nvPr>
        </p:nvGraphicFramePr>
        <p:xfrm>
          <a:off x="152400" y="1981200"/>
          <a:ext cx="9067800" cy="4131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971800"/>
                <a:gridCol w="1066800"/>
                <a:gridCol w="1371600"/>
                <a:gridCol w="990600"/>
              </a:tblGrid>
              <a:tr h="619634">
                <a:tc>
                  <a:txBody>
                    <a:bodyPr/>
                    <a:lstStyle/>
                    <a:p>
                      <a:r>
                        <a:rPr lang="cs-CZ" dirty="0" smtClean="0"/>
                        <a:t>Chemická struktura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Získáván 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Původ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Biologický poločas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Měřen </a:t>
                      </a:r>
                      <a:endParaRPr lang="cs-CZ" dirty="0"/>
                    </a:p>
                  </a:txBody>
                  <a:tcPr/>
                </a:tc>
              </a:tr>
              <a:tr h="619634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Vitamin D2</a:t>
                      </a:r>
                    </a:p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Ergo</a:t>
                      </a:r>
                      <a:r>
                        <a:rPr lang="cs-CZ" sz="1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alciferol</a:t>
                      </a:r>
                      <a:r>
                        <a:rPr lang="cs-CZ" sz="1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cs-CZ" sz="18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Potravou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effectLst/>
                        </a:rPr>
                        <a:t>Rostlinný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Týdny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/>
                </a:tc>
              </a:tr>
              <a:tr h="10179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Vitamin </a:t>
                      </a:r>
                      <a:r>
                        <a:rPr lang="en-US" sz="1800" dirty="0" smtClean="0">
                          <a:effectLst/>
                        </a:rPr>
                        <a:t>D</a:t>
                      </a:r>
                      <a:r>
                        <a:rPr lang="en-US" sz="1800" baseline="-25000" dirty="0" smtClean="0">
                          <a:effectLst/>
                        </a:rPr>
                        <a:t>3</a:t>
                      </a:r>
                      <a:endParaRPr lang="cs-CZ" sz="1800" baseline="-25000" dirty="0" smtClean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Chole</a:t>
                      </a:r>
                      <a:r>
                        <a:rPr lang="cs-CZ" sz="1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alciferol</a:t>
                      </a:r>
                      <a:endParaRPr lang="en-US" sz="18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effectLst/>
                        </a:rPr>
                        <a:t>Tvořen </a:t>
                      </a:r>
                      <a:r>
                        <a:rPr lang="cs-CZ" sz="1800" smtClean="0">
                          <a:effectLst/>
                        </a:rPr>
                        <a:t>v kůži </a:t>
                      </a:r>
                      <a:r>
                        <a:rPr lang="cs-CZ" sz="1800" dirty="0" smtClean="0">
                          <a:effectLst/>
                        </a:rPr>
                        <a:t>nebo potravou</a:t>
                      </a:r>
                      <a:endParaRPr lang="cs-CZ" sz="18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effectLst/>
                        </a:rPr>
                        <a:t>Živočišný 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Týdny 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/>
                </a:tc>
              </a:tr>
              <a:tr h="7966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25-hydroxyvitamin D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</a:t>
                      </a:r>
                      <a:r>
                        <a:rPr lang="en-US" sz="1800" b="1" i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alcidiol</a:t>
                      </a:r>
                      <a:r>
                        <a:rPr lang="cs-CZ" sz="18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</a:t>
                      </a:r>
                      <a:r>
                        <a:rPr lang="cs-CZ" sz="1800" b="0" i="0" dirty="0" smtClean="0">
                          <a:solidFill>
                            <a:srgbClr val="7030A0"/>
                          </a:solidFill>
                          <a:effectLst/>
                        </a:rPr>
                        <a:t>zásobní</a:t>
                      </a:r>
                      <a:endParaRPr lang="en-US" sz="1800" b="0" i="0" dirty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effectLst/>
                        </a:rPr>
                        <a:t>Vzniká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hydroxyla</a:t>
                      </a:r>
                      <a:r>
                        <a:rPr lang="cs-CZ" sz="1800" dirty="0" err="1" smtClean="0">
                          <a:effectLst/>
                        </a:rPr>
                        <a:t>cí</a:t>
                      </a:r>
                      <a:r>
                        <a:rPr lang="cs-CZ" sz="1800" dirty="0" smtClean="0">
                          <a:effectLst/>
                        </a:rPr>
                        <a:t> v</a:t>
                      </a:r>
                      <a:r>
                        <a:rPr lang="en-US" sz="1800" dirty="0" err="1" smtClean="0">
                          <a:effectLst/>
                        </a:rPr>
                        <a:t>itamin</a:t>
                      </a:r>
                      <a:r>
                        <a:rPr lang="cs-CZ" sz="1800" dirty="0" smtClean="0">
                          <a:effectLst/>
                        </a:rPr>
                        <a:t>u</a:t>
                      </a:r>
                      <a:r>
                        <a:rPr lang="en-US" sz="1800" dirty="0" smtClean="0">
                          <a:effectLst/>
                        </a:rPr>
                        <a:t> D</a:t>
                      </a:r>
                      <a:r>
                        <a:rPr lang="en-US" sz="1800" baseline="-25000" dirty="0" smtClean="0">
                          <a:effectLst/>
                        </a:rPr>
                        <a:t>2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cs-CZ" sz="1800" dirty="0" smtClean="0">
                          <a:effectLst/>
                        </a:rPr>
                        <a:t>nebo</a:t>
                      </a:r>
                      <a:r>
                        <a:rPr lang="en-US" sz="1800" dirty="0" smtClean="0">
                          <a:effectLst/>
                        </a:rPr>
                        <a:t> D</a:t>
                      </a:r>
                      <a:r>
                        <a:rPr lang="en-US" sz="1800" baseline="-25000" dirty="0" smtClean="0">
                          <a:effectLst/>
                        </a:rPr>
                        <a:t>3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cs-CZ" sz="1800" dirty="0" smtClean="0">
                          <a:effectLst/>
                        </a:rPr>
                        <a:t>v játrech</a:t>
                      </a:r>
                      <a:r>
                        <a:rPr lang="en-US" sz="1800" dirty="0" smtClean="0">
                          <a:effectLst/>
                        </a:rPr>
                        <a:t>.</a:t>
                      </a:r>
                      <a:r>
                        <a:rPr lang="cs-CZ" sz="1800" dirty="0" smtClean="0">
                          <a:effectLst/>
                        </a:rPr>
                        <a:t> </a:t>
                      </a:r>
                      <a:endParaRPr lang="cs-CZ" sz="18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effectLst/>
                        </a:rPr>
                        <a:t>Živočišný 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3 týdny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ano</a:t>
                      </a:r>
                      <a:endParaRPr lang="cs-CZ" sz="1800" dirty="0"/>
                    </a:p>
                  </a:txBody>
                  <a:tcPr/>
                </a:tc>
              </a:tr>
              <a:tr h="10363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1,25</a:t>
                      </a:r>
                      <a:r>
                        <a:rPr lang="cs-CZ" sz="1800" dirty="0" smtClean="0">
                          <a:effectLst/>
                        </a:rPr>
                        <a:t> di</a:t>
                      </a:r>
                      <a:r>
                        <a:rPr lang="en-US" sz="1800" dirty="0" err="1" smtClean="0">
                          <a:effectLst/>
                        </a:rPr>
                        <a:t>hydroxyvitamin</a:t>
                      </a:r>
                      <a:r>
                        <a:rPr lang="en-US" sz="1800" dirty="0" smtClean="0">
                          <a:effectLst/>
                        </a:rPr>
                        <a:t> D</a:t>
                      </a:r>
                      <a:endParaRPr lang="cs-CZ" sz="1800" dirty="0" smtClean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</a:t>
                      </a:r>
                      <a:r>
                        <a:rPr lang="en-US" sz="1800" b="1" i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alcitriol</a:t>
                      </a:r>
                      <a:r>
                        <a:rPr lang="cs-CZ" sz="18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</a:t>
                      </a:r>
                      <a:r>
                        <a:rPr lang="cs-CZ" sz="1800" b="0" i="0" u="sng" dirty="0" smtClean="0">
                          <a:solidFill>
                            <a:srgbClr val="7030A0"/>
                          </a:solidFill>
                          <a:effectLst/>
                        </a:rPr>
                        <a:t>aktivní</a:t>
                      </a:r>
                      <a:endParaRPr lang="en-US" sz="1800" b="0" i="0" u="sng" dirty="0" smtClean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H</a:t>
                      </a:r>
                      <a:r>
                        <a:rPr lang="en-US" sz="1800" dirty="0" err="1" smtClean="0">
                          <a:effectLst/>
                        </a:rPr>
                        <a:t>ydroxyla</a:t>
                      </a:r>
                      <a:r>
                        <a:rPr lang="cs-CZ" sz="1800" dirty="0">
                          <a:effectLst/>
                        </a:rPr>
                        <a:t>cí k</a:t>
                      </a:r>
                      <a:r>
                        <a:rPr lang="en-US" sz="1800" dirty="0" err="1">
                          <a:effectLst/>
                        </a:rPr>
                        <a:t>alcidiol</a:t>
                      </a:r>
                      <a:r>
                        <a:rPr lang="cs-CZ" sz="1800" dirty="0">
                          <a:effectLst/>
                        </a:rPr>
                        <a:t>u v </a:t>
                      </a:r>
                      <a:r>
                        <a:rPr lang="cs-CZ" sz="1800" dirty="0" smtClean="0">
                          <a:effectLst/>
                        </a:rPr>
                        <a:t>ledvinách a v  tkáních</a:t>
                      </a:r>
                      <a:r>
                        <a:rPr lang="en-US" sz="1800" dirty="0" smtClean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dirty="0" smtClean="0">
                          <a:effectLst/>
                        </a:rPr>
                        <a:t>Živočišný 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dirty="0" smtClean="0"/>
                        <a:t>4 hodiny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dirty="0" smtClean="0"/>
                        <a:t>ano</a:t>
                      </a:r>
                      <a:endParaRPr lang="cs-CZ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DNY SPORTU  28.04.2021 Plzeň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9464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64259"/>
            <a:ext cx="7543800" cy="1127676"/>
          </a:xfrm>
        </p:spPr>
        <p:txBody>
          <a:bodyPr/>
          <a:lstStyle/>
          <a:p>
            <a:pPr eaLnBrk="1" hangingPunct="1"/>
            <a:r>
              <a:rPr lang="cs-CZ" sz="3200" b="1" dirty="0">
                <a:solidFill>
                  <a:srgbClr val="CC0000"/>
                </a:solidFill>
                <a:ea typeface="ＭＳ Ｐゴシック" pitchFamily="34" charset="-128"/>
              </a:rPr>
              <a:t>Vitamin D - sezonní </a:t>
            </a:r>
            <a:r>
              <a:rPr lang="cs-CZ" sz="3200" b="1" dirty="0" smtClean="0">
                <a:solidFill>
                  <a:srgbClr val="CC0000"/>
                </a:solidFill>
                <a:ea typeface="ＭＳ Ｐゴシック" pitchFamily="34" charset="-128"/>
              </a:rPr>
              <a:t>rozdíly</a:t>
            </a:r>
            <a:r>
              <a:rPr lang="sk-SK" altLang="sk-SK" sz="3200" dirty="0">
                <a:latin typeface="Arial" panose="020B0604020202020204" pitchFamily="34" charset="0"/>
              </a:rPr>
              <a:t> </a:t>
            </a:r>
            <a:r>
              <a:rPr lang="sk-SK" altLang="sk-SK" sz="3200" dirty="0" smtClean="0">
                <a:latin typeface="Arial" panose="020B0604020202020204" pitchFamily="34" charset="0"/>
              </a:rPr>
              <a:t/>
            </a:r>
            <a:br>
              <a:rPr lang="sk-SK" altLang="sk-SK" sz="3200" dirty="0" smtClean="0">
                <a:latin typeface="Arial" panose="020B0604020202020204" pitchFamily="34" charset="0"/>
              </a:rPr>
            </a:br>
            <a:r>
              <a:rPr lang="sk-SK" altLang="sk-SK" sz="28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Závislost</a:t>
            </a:r>
            <a:r>
              <a:rPr lang="sk-SK" altLang="sk-SK" sz="28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sk-SK" altLang="sk-SK" sz="2800" dirty="0">
                <a:solidFill>
                  <a:srgbClr val="FF0000"/>
                </a:solidFill>
                <a:latin typeface="Arial" panose="020B0604020202020204" pitchFamily="34" charset="0"/>
              </a:rPr>
              <a:t>na </a:t>
            </a:r>
            <a:r>
              <a:rPr lang="cs-CZ" altLang="sk-SK" sz="2800" dirty="0">
                <a:solidFill>
                  <a:srgbClr val="FF0000"/>
                </a:solidFill>
                <a:latin typeface="Arial" panose="020B0604020202020204" pitchFamily="34" charset="0"/>
              </a:rPr>
              <a:t>úhlu dopadu slunečních paprsků </a:t>
            </a:r>
            <a:endParaRPr lang="cs-CZ" altLang="cs-CZ" sz="2800" b="1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533400"/>
          </a:xfrm>
        </p:spPr>
        <p:txBody>
          <a:bodyPr/>
          <a:lstStyle/>
          <a:p>
            <a:pPr marL="0" indent="0">
              <a:buNone/>
            </a:pPr>
            <a:r>
              <a:rPr lang="sk-SK" altLang="sk-SK" sz="2400" dirty="0">
                <a:latin typeface="Arial" panose="020B0604020202020204" pitchFamily="34" charset="0"/>
              </a:rPr>
              <a:t>   Závislost na </a:t>
            </a:r>
            <a:r>
              <a:rPr lang="cs-CZ" altLang="sk-SK" sz="2400" dirty="0">
                <a:latin typeface="Arial" panose="020B0604020202020204" pitchFamily="34" charset="0"/>
              </a:rPr>
              <a:t>úhlu dopadu slunečních paprsků –</a:t>
            </a:r>
            <a:r>
              <a:rPr lang="sk-SK" altLang="sk-SK" sz="2400" dirty="0">
                <a:latin typeface="Arial" panose="020B0604020202020204" pitchFamily="34" charset="0"/>
              </a:rPr>
              <a:t> minimum  45º</a:t>
            </a:r>
            <a:r>
              <a:rPr lang="sk-SK" altLang="sk-SK" sz="2400" baseline="300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BEFF6D6A-EB4D-4CD6-B61D-19FA0267BEE9}"/>
              </a:ext>
            </a:extLst>
          </p:cNvPr>
          <p:cNvSpPr/>
          <p:nvPr/>
        </p:nvSpPr>
        <p:spPr>
          <a:xfrm>
            <a:off x="6105948" y="5026966"/>
            <a:ext cx="2032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sk-SK" sz="2400" b="1" dirty="0">
                <a:latin typeface="Arial" panose="020B0604020202020204" pitchFamily="34" charset="0"/>
                <a:cs typeface="+mn-cs"/>
              </a:rPr>
              <a:t>květen – září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2B4950AA-4D7D-480A-A670-20F3996CC491}"/>
              </a:ext>
            </a:extLst>
          </p:cNvPr>
          <p:cNvGrpSpPr/>
          <p:nvPr/>
        </p:nvGrpSpPr>
        <p:grpSpPr>
          <a:xfrm>
            <a:off x="1160615" y="2590800"/>
            <a:ext cx="4495800" cy="3703366"/>
            <a:chOff x="1160615" y="2590800"/>
            <a:chExt cx="4495800" cy="3703366"/>
          </a:xfrm>
        </p:grpSpPr>
        <p:grpSp>
          <p:nvGrpSpPr>
            <p:cNvPr id="6" name="Group 5"/>
            <p:cNvGrpSpPr/>
            <p:nvPr/>
          </p:nvGrpSpPr>
          <p:grpSpPr>
            <a:xfrm>
              <a:off x="1160615" y="2590800"/>
              <a:ext cx="4495800" cy="3703366"/>
              <a:chOff x="2168706" y="1929778"/>
              <a:chExt cx="5334000" cy="4257672"/>
            </a:xfrm>
          </p:grpSpPr>
          <p:pic>
            <p:nvPicPr>
              <p:cNvPr id="5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8706" y="1929778"/>
                <a:ext cx="5334000" cy="425767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3810000" y="2301877"/>
                <a:ext cx="184731" cy="369332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none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209800" y="3039029"/>
                <a:ext cx="184731" cy="369332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none">
                <a:spAutoFit/>
              </a:bodyPr>
              <a:lstStyle/>
              <a:p>
                <a:endParaRPr lang="en-US" dirty="0"/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344DCAB7-F7FE-414E-A2FF-F20E01D7A6A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38600" y="4724400"/>
              <a:ext cx="1143000" cy="1447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C9245577-D554-49E0-9E45-F234645A12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95800" y="4343400"/>
              <a:ext cx="685800" cy="18288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5190179B-C041-49AE-91DD-9417481D2D97}"/>
                </a:ext>
              </a:extLst>
            </p:cNvPr>
            <p:cNvSpPr/>
            <p:nvPr/>
          </p:nvSpPr>
          <p:spPr>
            <a:xfrm>
              <a:off x="3130233" y="2607297"/>
              <a:ext cx="556563" cy="369332"/>
            </a:xfrm>
            <a:prstGeom prst="rect">
              <a:avLst/>
            </a:prstGeom>
            <a:solidFill>
              <a:schemeClr val="tx2"/>
            </a:solidFill>
          </p:spPr>
          <p:txBody>
            <a:bodyPr wrap="none">
              <a:spAutoFit/>
            </a:bodyPr>
            <a:lstStyle/>
            <a:p>
              <a:r>
                <a:rPr lang="sk-SK" altLang="sk-SK" dirty="0">
                  <a:latin typeface="Arial" panose="020B0604020202020204" pitchFamily="34" charset="0"/>
                </a:rPr>
                <a:t>léto</a:t>
              </a:r>
              <a:endParaRPr lang="cs-CZ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168D0BF4-887A-4F73-B7A4-15D402BA07EA}"/>
                </a:ext>
              </a:extLst>
            </p:cNvPr>
            <p:cNvSpPr/>
            <p:nvPr/>
          </p:nvSpPr>
          <p:spPr>
            <a:xfrm flipH="1">
              <a:off x="1447800" y="3174638"/>
              <a:ext cx="1504442" cy="369332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>
              <a:spAutoFit/>
            </a:bodyPr>
            <a:lstStyle/>
            <a:p>
              <a:r>
                <a:rPr lang="sk-SK" altLang="sk-SK" dirty="0">
                  <a:latin typeface="Arial" panose="020B0604020202020204" pitchFamily="34" charset="0"/>
                </a:rPr>
                <a:t>jaro, podzim</a:t>
              </a:r>
              <a:endParaRPr lang="cs-CZ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93034CB0-3E1E-4D7E-A53C-EEFBB81D0FB7}"/>
                </a:ext>
              </a:extLst>
            </p:cNvPr>
            <p:cNvSpPr/>
            <p:nvPr/>
          </p:nvSpPr>
          <p:spPr>
            <a:xfrm>
              <a:off x="1610493" y="4549736"/>
              <a:ext cx="671979" cy="369332"/>
            </a:xfrm>
            <a:prstGeom prst="rect">
              <a:avLst/>
            </a:prstGeom>
            <a:solidFill>
              <a:schemeClr val="tx2"/>
            </a:solidFill>
          </p:spPr>
          <p:txBody>
            <a:bodyPr wrap="none">
              <a:spAutoFit/>
            </a:bodyPr>
            <a:lstStyle/>
            <a:p>
              <a:r>
                <a:rPr lang="sk-SK" altLang="sk-SK" dirty="0">
                  <a:latin typeface="Arial" panose="020B0604020202020204" pitchFamily="34" charset="0"/>
                </a:rPr>
                <a:t>zima</a:t>
              </a:r>
              <a:endParaRPr lang="cs-CZ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9703CFE-4ABC-4CF4-9705-FB5C4ABBC8A1}"/>
              </a:ext>
            </a:extLst>
          </p:cNvPr>
          <p:cNvSpPr/>
          <p:nvPr/>
        </p:nvSpPr>
        <p:spPr>
          <a:xfrm>
            <a:off x="4038600" y="4580514"/>
            <a:ext cx="4876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sk-SK" sz="1600" dirty="0">
                <a:solidFill>
                  <a:srgbClr val="FF0000"/>
                </a:solidFill>
                <a:latin typeface="Arial" panose="020B0604020202020204" pitchFamily="34" charset="0"/>
              </a:rPr>
              <a:t>45º</a:t>
            </a:r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DNY SPORTU  28.04.2021 Plzeň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01829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7741"/>
            <a:ext cx="7315200" cy="1009613"/>
          </a:xfrm>
        </p:spPr>
        <p:txBody>
          <a:bodyPr/>
          <a:lstStyle/>
          <a:p>
            <a:pPr eaLnBrk="1" hangingPunct="1"/>
            <a:r>
              <a:rPr lang="cs-CZ" sz="3200" b="1" u="sng" dirty="0">
                <a:solidFill>
                  <a:srgbClr val="CC0000"/>
                </a:solidFill>
                <a:ea typeface="ＭＳ Ｐゴシック" pitchFamily="34" charset="-128"/>
              </a:rPr>
              <a:t>Vitamin D – </a:t>
            </a:r>
            <a:r>
              <a:rPr lang="cs-CZ" sz="3200" b="1" u="sng" dirty="0" smtClean="0">
                <a:solidFill>
                  <a:srgbClr val="CC0000"/>
                </a:solidFill>
                <a:ea typeface="ＭＳ Ｐゴシック" pitchFamily="34" charset="-128"/>
              </a:rPr>
              <a:t>kostní metabolismus</a:t>
            </a:r>
            <a:endParaRPr lang="cs-CZ" altLang="cs-CZ" sz="3200" b="1" u="sng" dirty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768B9D4-2191-4749-879A-1C9CC2349F4D}"/>
              </a:ext>
            </a:extLst>
          </p:cNvPr>
          <p:cNvGrpSpPr/>
          <p:nvPr/>
        </p:nvGrpSpPr>
        <p:grpSpPr>
          <a:xfrm>
            <a:off x="0" y="842797"/>
            <a:ext cx="9152134" cy="5736643"/>
            <a:chOff x="138240" y="1142281"/>
            <a:chExt cx="8874722" cy="5714301"/>
          </a:xfrm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A931A0CF-3B2F-49D8-9D1A-0E1000945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721" y="1142281"/>
              <a:ext cx="2743200" cy="1828800"/>
            </a:xfrm>
            <a:prstGeom prst="ellipse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endParaRPr lang="sk-SK" altLang="sk-SK"/>
            </a:p>
          </p:txBody>
        </p:sp>
        <p:sp>
          <p:nvSpPr>
            <p:cNvPr id="6" name="Text Box 28">
              <a:extLst>
                <a:ext uri="{FF2B5EF4-FFF2-40B4-BE49-F238E27FC236}">
                  <a16:creationId xmlns="" xmlns:a16="http://schemas.microsoft.com/office/drawing/2014/main" id="{2377988A-96FE-4DA9-8BE0-21D68ACCEA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5856" y="1518926"/>
              <a:ext cx="2552931" cy="1149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>
                <a:lnSpc>
                  <a:spcPct val="80000"/>
                </a:lnSpc>
                <a:spcBef>
                  <a:spcPct val="5000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sk-SK" altLang="sk-SK" sz="1633" b="1" dirty="0">
                  <a:latin typeface="Arial" panose="020B0604020202020204" pitchFamily="34" charset="0"/>
                </a:rPr>
                <a:t>             </a:t>
              </a:r>
              <a:r>
                <a:rPr lang="sk-SK" altLang="sk-SK" b="1" dirty="0">
                  <a:latin typeface="Arial" panose="020B0604020202020204" pitchFamily="34" charset="0"/>
                </a:rPr>
                <a:t>Střevo</a:t>
              </a:r>
            </a:p>
            <a:p>
              <a:pPr eaLnBrk="1">
                <a:lnSpc>
                  <a:spcPct val="80000"/>
                </a:lnSpc>
                <a:spcBef>
                  <a:spcPct val="5000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endParaRPr lang="sk-SK" altLang="sk-SK" sz="1000" b="1" dirty="0">
                <a:latin typeface="Arial" panose="020B0604020202020204" pitchFamily="34" charset="0"/>
              </a:endParaRPr>
            </a:p>
            <a:p>
              <a:pPr eaLnBrk="1">
                <a:lnSpc>
                  <a:spcPct val="80000"/>
                </a:lnSpc>
                <a:spcBef>
                  <a:spcPct val="50000"/>
                </a:spcBef>
                <a:buClr>
                  <a:srgbClr val="000000"/>
                </a:buClr>
                <a:buSzPct val="45000"/>
              </a:pPr>
              <a:r>
                <a:rPr lang="sk-SK" altLang="sk-SK" sz="1600" dirty="0">
                  <a:latin typeface="Arial" panose="020B0604020202020204" pitchFamily="34" charset="0"/>
                </a:rPr>
                <a:t> - </a:t>
              </a:r>
              <a:r>
                <a:rPr lang="sk-SK" altLang="sk-SK" sz="1600" b="1" dirty="0">
                  <a:latin typeface="Arial" panose="020B0604020202020204" pitchFamily="34" charset="0"/>
                </a:rPr>
                <a:t>absorbce Ca</a:t>
              </a:r>
              <a:r>
                <a:rPr lang="sk-SK" altLang="sk-SK" sz="1600" b="1" baseline="30000" dirty="0">
                  <a:latin typeface="Arial" panose="020B0604020202020204" pitchFamily="34" charset="0"/>
                </a:rPr>
                <a:t>2+</a:t>
              </a:r>
              <a:r>
                <a:rPr lang="sk-SK" altLang="sk-SK" sz="1600" b="1" dirty="0">
                  <a:latin typeface="Arial" panose="020B0604020202020204" pitchFamily="34" charset="0"/>
                </a:rPr>
                <a:t>, fosfáty </a:t>
              </a:r>
              <a:endParaRPr lang="sk-SK" altLang="sk-SK" sz="1600" b="1" dirty="0">
                <a:latin typeface="Arial" panose="020B0604020202020204" pitchFamily="34" charset="0"/>
                <a:sym typeface="Symbol" panose="05050102010706020507" pitchFamily="18" charset="2"/>
              </a:endParaRPr>
            </a:p>
            <a:p>
              <a:pPr eaLnBrk="1">
                <a:lnSpc>
                  <a:spcPct val="80000"/>
                </a:lnSpc>
                <a:spcBef>
                  <a:spcPct val="50000"/>
                </a:spcBef>
                <a:buClr>
                  <a:srgbClr val="000000"/>
                </a:buClr>
                <a:buSzPct val="45000"/>
              </a:pPr>
              <a:r>
                <a:rPr lang="sk-SK" altLang="sk-SK" sz="1600" dirty="0">
                  <a:latin typeface="Arial" panose="020B0604020202020204" pitchFamily="34" charset="0"/>
                  <a:sym typeface="Symbol" panose="05050102010706020507" pitchFamily="18" charset="2"/>
                </a:rPr>
                <a:t> </a:t>
              </a:r>
              <a:endParaRPr lang="en-US" altLang="sk-SK" sz="1600" dirty="0">
                <a:latin typeface="Arial" panose="020B0604020202020204" pitchFamily="34" charset="0"/>
              </a:endParaRPr>
            </a:p>
          </p:txBody>
        </p:sp>
        <p:sp>
          <p:nvSpPr>
            <p:cNvPr id="7" name="Oval 29">
              <a:extLst>
                <a:ext uri="{FF2B5EF4-FFF2-40B4-BE49-F238E27FC236}">
                  <a16:creationId xmlns="" xmlns:a16="http://schemas.microsoft.com/office/drawing/2014/main" id="{66435513-6EE2-4DD9-B28F-447617774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840" y="4498920"/>
              <a:ext cx="2678400" cy="1958400"/>
            </a:xfrm>
            <a:prstGeom prst="ellipse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endParaRPr lang="sk-SK" altLang="sk-SK"/>
            </a:p>
          </p:txBody>
        </p:sp>
        <p:sp>
          <p:nvSpPr>
            <p:cNvPr id="8" name="Oval 30">
              <a:extLst>
                <a:ext uri="{FF2B5EF4-FFF2-40B4-BE49-F238E27FC236}">
                  <a16:creationId xmlns="" xmlns:a16="http://schemas.microsoft.com/office/drawing/2014/main" id="{DB704991-5091-4EB9-B14F-32ED34B1C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0161" y="4735080"/>
              <a:ext cx="2872800" cy="1895040"/>
            </a:xfrm>
            <a:prstGeom prst="ellipse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endParaRPr lang="sk-SK" altLang="sk-SK"/>
            </a:p>
          </p:txBody>
        </p:sp>
        <p:sp>
          <p:nvSpPr>
            <p:cNvPr id="9" name="Text Box 31">
              <a:extLst>
                <a:ext uri="{FF2B5EF4-FFF2-40B4-BE49-F238E27FC236}">
                  <a16:creationId xmlns="" xmlns:a16="http://schemas.microsoft.com/office/drawing/2014/main" id="{D96086DF-E0DF-42EE-84FE-C3295B7AA8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0162" y="4930921"/>
              <a:ext cx="2872800" cy="1462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>
                <a:lnSpc>
                  <a:spcPct val="80000"/>
                </a:lnSpc>
                <a:spcBef>
                  <a:spcPct val="5000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sk-SK" altLang="sk-SK" sz="1633" b="1" dirty="0">
                  <a:latin typeface="Arial" panose="020B0604020202020204" pitchFamily="34" charset="0"/>
                </a:rPr>
                <a:t>                   </a:t>
              </a:r>
              <a:r>
                <a:rPr lang="sk-SK" altLang="sk-SK" b="1" dirty="0">
                  <a:latin typeface="Arial" panose="020B0604020202020204" pitchFamily="34" charset="0"/>
                </a:rPr>
                <a:t>Kosti</a:t>
              </a:r>
            </a:p>
            <a:p>
              <a:pPr algn="ctr"/>
              <a:endParaRPr lang="sk-SK" altLang="sk-SK" sz="1100" b="1" dirty="0">
                <a:latin typeface="Arial" panose="020B0604020202020204" pitchFamily="34" charset="0"/>
              </a:endParaRPr>
            </a:p>
            <a:p>
              <a:pPr algn="ctr"/>
              <a:r>
                <a:rPr lang="sk-SK" altLang="sk-SK" sz="1600" dirty="0">
                  <a:latin typeface="Arial" panose="020B0604020202020204" pitchFamily="34" charset="0"/>
                  <a:cs typeface="Arial" panose="020B0604020202020204" pitchFamily="34" charset="0"/>
                </a:rPr>
                <a:t>- podporuje tvorbu kostí</a:t>
              </a:r>
            </a:p>
            <a:p>
              <a:pPr algn="ctr"/>
              <a:r>
                <a:rPr lang="sk-SK" altLang="sk-SK" sz="1600" dirty="0">
                  <a:latin typeface="Arial" panose="020B0604020202020204" pitchFamily="34" charset="0"/>
                  <a:cs typeface="Arial" panose="020B0604020202020204" pitchFamily="34" charset="0"/>
                </a:rPr>
                <a:t>- podporuje resorpci kostí zvýšením počtu a aktivity osteoklastů</a:t>
              </a:r>
              <a:endParaRPr lang="en-US" altLang="sk-SK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 Box 32">
              <a:extLst>
                <a:ext uri="{FF2B5EF4-FFF2-40B4-BE49-F238E27FC236}">
                  <a16:creationId xmlns="" xmlns:a16="http://schemas.microsoft.com/office/drawing/2014/main" id="{F0FE12FC-CD57-41F1-BB76-2888EAC3CE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725" y="4837740"/>
              <a:ext cx="3146587" cy="924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sk-SK" altLang="sk-SK" sz="1633" b="1" dirty="0"/>
                <a:t>	    </a:t>
              </a:r>
              <a:r>
                <a:rPr lang="sk-SK" altLang="sk-SK" b="1" dirty="0">
                  <a:latin typeface="Arial" panose="020B0604020202020204" pitchFamily="34" charset="0"/>
                </a:rPr>
                <a:t>Ledviny</a:t>
              </a:r>
            </a:p>
            <a:p>
              <a:endParaRPr lang="sk-SK" altLang="sk-SK" sz="1000" b="1" dirty="0">
                <a:latin typeface="Arial" panose="020B0604020202020204" pitchFamily="34" charset="0"/>
              </a:endParaRPr>
            </a:p>
            <a:p>
              <a:endParaRPr lang="sk-SK" altLang="sk-SK" sz="1000" b="1" dirty="0">
                <a:latin typeface="Arial" panose="020B0604020202020204" pitchFamily="34" charset="0"/>
              </a:endParaRPr>
            </a:p>
            <a:p>
              <a:r>
                <a:rPr lang="sk-SK" altLang="sk-SK" sz="1633" dirty="0">
                  <a:latin typeface="Arial" panose="020B0604020202020204" pitchFamily="34" charset="0"/>
                  <a:cs typeface="Arial" panose="020B0604020202020204" pitchFamily="34" charset="0"/>
                </a:rPr>
                <a:t> -</a:t>
              </a:r>
              <a:r>
                <a:rPr lang="sk-SK" altLang="sk-SK" sz="1600" dirty="0">
                  <a:latin typeface="Arial" panose="020B0604020202020204" pitchFamily="34" charset="0"/>
                </a:rPr>
                <a:t> reabsorbce Ca</a:t>
              </a:r>
              <a:r>
                <a:rPr lang="sk-SK" altLang="sk-SK" sz="1600" baseline="30000" dirty="0">
                  <a:latin typeface="Arial" panose="020B0604020202020204" pitchFamily="34" charset="0"/>
                </a:rPr>
                <a:t>2+</a:t>
              </a:r>
              <a:r>
                <a:rPr lang="sk-SK" altLang="sk-SK" sz="1600" dirty="0">
                  <a:latin typeface="Arial" panose="020B0604020202020204" pitchFamily="34" charset="0"/>
                </a:rPr>
                <a:t>, fosfáty </a:t>
              </a:r>
              <a:endParaRPr lang="en-US" altLang="sk-SK" sz="1600" dirty="0">
                <a:latin typeface="Arial" panose="020B0604020202020204" pitchFamily="34" charset="0"/>
              </a:endParaRPr>
            </a:p>
          </p:txBody>
        </p:sp>
        <p:sp>
          <p:nvSpPr>
            <p:cNvPr id="11" name="Oval 33">
              <a:extLst>
                <a:ext uri="{FF2B5EF4-FFF2-40B4-BE49-F238E27FC236}">
                  <a16:creationId xmlns="" xmlns:a16="http://schemas.microsoft.com/office/drawing/2014/main" id="{0B5E718A-9289-4566-93D3-7A0C65A1F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481" y="3303720"/>
              <a:ext cx="2744640" cy="2090880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endParaRPr lang="sk-SK" altLang="sk-SK"/>
            </a:p>
          </p:txBody>
        </p:sp>
        <p:sp>
          <p:nvSpPr>
            <p:cNvPr id="12" name="Text Box 34">
              <a:extLst>
                <a:ext uri="{FF2B5EF4-FFF2-40B4-BE49-F238E27FC236}">
                  <a16:creationId xmlns="" xmlns:a16="http://schemas.microsoft.com/office/drawing/2014/main" id="{DBCBAF7A-FD4A-4464-8781-680FFB1C0C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1682" y="3774003"/>
              <a:ext cx="2770560" cy="1137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sk-SK" altLang="sk-SK" b="1" dirty="0">
                  <a:solidFill>
                    <a:srgbClr val="7030A0"/>
                  </a:solidFill>
                  <a:latin typeface="Arial" panose="020B0604020202020204" pitchFamily="34" charset="0"/>
                </a:rPr>
                <a:t>„klasické“ účinky </a:t>
              </a:r>
            </a:p>
            <a:p>
              <a:pPr algn="ctr" eaLnBrk="1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sk-SK" altLang="sk-SK" b="1" dirty="0">
                  <a:solidFill>
                    <a:srgbClr val="7030A0"/>
                  </a:solidFill>
                  <a:latin typeface="Arial" panose="020B0604020202020204" pitchFamily="34" charset="0"/>
                </a:rPr>
                <a:t>vitaminu D</a:t>
              </a:r>
            </a:p>
            <a:p>
              <a:pPr algn="ctr" eaLnBrk="1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sk-SK" altLang="sk-SK" b="1" dirty="0">
                  <a:solidFill>
                    <a:srgbClr val="7030A0"/>
                  </a:solidFill>
                  <a:latin typeface="Arial" panose="020B0604020202020204" pitchFamily="34" charset="0"/>
                </a:rPr>
                <a:t>(homeostáza Ca</a:t>
              </a:r>
              <a:r>
                <a:rPr lang="sk-SK" altLang="sk-SK" b="1" baseline="30000" dirty="0">
                  <a:solidFill>
                    <a:srgbClr val="7030A0"/>
                  </a:solidFill>
                  <a:latin typeface="Arial" panose="020B0604020202020204" pitchFamily="34" charset="0"/>
                </a:rPr>
                <a:t>2+</a:t>
              </a:r>
              <a:r>
                <a:rPr lang="sk-SK" altLang="sk-SK" b="1" dirty="0">
                  <a:solidFill>
                    <a:srgbClr val="7030A0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13" name="Line 35">
              <a:extLst>
                <a:ext uri="{FF2B5EF4-FFF2-40B4-BE49-F238E27FC236}">
                  <a16:creationId xmlns="" xmlns:a16="http://schemas.microsoft.com/office/drawing/2014/main" id="{4FB9A044-68AE-4D19-B8AF-DDDE4C7C37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43201" y="4805641"/>
              <a:ext cx="652320" cy="2620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36">
              <a:extLst>
                <a:ext uri="{FF2B5EF4-FFF2-40B4-BE49-F238E27FC236}">
                  <a16:creationId xmlns="" xmlns:a16="http://schemas.microsoft.com/office/drawing/2014/main" id="{EAF2BB43-EBB0-4BCB-8FB5-210BCA254D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13281" y="4930921"/>
              <a:ext cx="522720" cy="2606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37">
              <a:extLst>
                <a:ext uri="{FF2B5EF4-FFF2-40B4-BE49-F238E27FC236}">
                  <a16:creationId xmlns="" xmlns:a16="http://schemas.microsoft.com/office/drawing/2014/main" id="{505C93CF-64C6-4164-9904-E8A2C3D266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636800" y="2971081"/>
              <a:ext cx="0" cy="3326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7">
              <a:extLst>
                <a:ext uri="{FF2B5EF4-FFF2-40B4-BE49-F238E27FC236}">
                  <a16:creationId xmlns="" xmlns:a16="http://schemas.microsoft.com/office/drawing/2014/main" id="{E2309B39-769D-4D28-9B02-3FAAD55A49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240" y="6599188"/>
              <a:ext cx="5904002" cy="25739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/>
            <a:lstStyle>
              <a:lvl1pPr>
                <a:lnSpc>
                  <a:spcPct val="93000"/>
                </a:lnSpc>
                <a:spcAft>
                  <a:spcPts val="888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863600" indent="-287338"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75000"/>
                <a:buFont typeface="Symbol" panose="05050102010706020507" pitchFamily="18" charset="2"/>
                <a:buChar char="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295400"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Char char="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727200"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75000"/>
                <a:buFont typeface="Symbol" panose="05050102010706020507" pitchFamily="18" charset="2"/>
                <a:buChar char="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159000"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Char char="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616200" indent="-2159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Char char="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3073400" indent="-2159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Char char="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530600" indent="-2159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Char char="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987800" indent="-2159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Char char="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>
                <a:spcAft>
                  <a:spcPct val="0"/>
                </a:spcAft>
                <a:buSzPct val="45000"/>
                <a:buFont typeface="Wingdings" panose="05000000000000000000" pitchFamily="2" charset="2"/>
                <a:buNone/>
              </a:pPr>
              <a:r>
                <a:rPr lang="cs-CZ" altLang="sk-SK" sz="1400" dirty="0">
                  <a:latin typeface="Arial" panose="020B0604020202020204" pitchFamily="34" charset="0"/>
                </a:rPr>
                <a:t> </a:t>
              </a:r>
              <a:r>
                <a:rPr lang="en-GB" altLang="sk-SK" sz="1400" dirty="0" err="1">
                  <a:latin typeface="Arial" panose="020B0604020202020204" pitchFamily="34" charset="0"/>
                </a:rPr>
                <a:t>Lerchbaum</a:t>
              </a:r>
              <a:r>
                <a:rPr lang="en-GB" altLang="sk-SK" sz="1400" dirty="0">
                  <a:latin typeface="Arial" panose="020B0604020202020204" pitchFamily="34" charset="0"/>
                </a:rPr>
                <a:t> E</a:t>
              </a:r>
              <a:r>
                <a:rPr lang="cs-CZ" altLang="sk-SK" sz="1400" dirty="0">
                  <a:latin typeface="Arial" panose="020B0604020202020204" pitchFamily="34" charset="0"/>
                </a:rPr>
                <a:t>.</a:t>
              </a:r>
              <a:r>
                <a:rPr lang="en-GB" altLang="sk-SK" sz="1400" dirty="0">
                  <a:latin typeface="Arial" panose="020B0604020202020204" pitchFamily="34" charset="0"/>
                </a:rPr>
                <a:t>, </a:t>
              </a:r>
              <a:r>
                <a:rPr lang="en-GB" altLang="sk-SK" sz="1400" dirty="0" err="1">
                  <a:latin typeface="Arial" panose="020B0604020202020204" pitchFamily="34" charset="0"/>
                </a:rPr>
                <a:t>Obermayer</a:t>
              </a:r>
              <a:r>
                <a:rPr lang="en-GB" altLang="sk-SK" sz="1400" dirty="0">
                  <a:latin typeface="Arial" panose="020B0604020202020204" pitchFamily="34" charset="0"/>
                </a:rPr>
                <a:t>-Pietsch B</a:t>
              </a:r>
              <a:r>
                <a:rPr lang="cs-CZ" altLang="sk-SK" sz="1400" dirty="0">
                  <a:latin typeface="Arial" panose="020B0604020202020204" pitchFamily="34" charset="0"/>
                </a:rPr>
                <a:t>.</a:t>
              </a:r>
              <a:r>
                <a:rPr lang="en-GB" altLang="sk-SK" sz="1400" dirty="0">
                  <a:latin typeface="Arial" panose="020B0604020202020204" pitchFamily="34" charset="0"/>
                </a:rPr>
                <a:t> Eur J Endocrinol 2012;166:765-778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9AA1556-9C95-4D7A-AB60-379AE69BFC6A}"/>
              </a:ext>
            </a:extLst>
          </p:cNvPr>
          <p:cNvSpPr/>
          <p:nvPr/>
        </p:nvSpPr>
        <p:spPr>
          <a:xfrm>
            <a:off x="6762662" y="3711119"/>
            <a:ext cx="23490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latin typeface="+mn-lt"/>
                <a:cs typeface="Calibri Light" panose="020F0302020204030204" pitchFamily="34" charset="0"/>
              </a:rPr>
              <a:t>parathormon</a:t>
            </a:r>
          </a:p>
          <a:p>
            <a:r>
              <a:rPr lang="cs-CZ" sz="2400" b="1" dirty="0">
                <a:latin typeface="+mn-lt"/>
                <a:cs typeface="Calibri Light" panose="020F0302020204030204" pitchFamily="34" charset="0"/>
              </a:rPr>
              <a:t>kalcitonin </a:t>
            </a:r>
          </a:p>
        </p:txBody>
      </p:sp>
      <p:sp>
        <p:nvSpPr>
          <p:cNvPr id="3" name="Arc 2">
            <a:extLst>
              <a:ext uri="{FF2B5EF4-FFF2-40B4-BE49-F238E27FC236}">
                <a16:creationId xmlns="" xmlns:a16="http://schemas.microsoft.com/office/drawing/2014/main" id="{939475BB-2048-45C2-B1B7-3EA61601D486}"/>
              </a:ext>
            </a:extLst>
          </p:cNvPr>
          <p:cNvSpPr/>
          <p:nvPr/>
        </p:nvSpPr>
        <p:spPr>
          <a:xfrm>
            <a:off x="7772399" y="4343400"/>
            <a:ext cx="837587" cy="2099055"/>
          </a:xfrm>
          <a:prstGeom prst="arc">
            <a:avLst>
              <a:gd name="adj1" fmla="val 16200000"/>
              <a:gd name="adj2" fmla="val 20781808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Arc 18">
            <a:extLst>
              <a:ext uri="{FF2B5EF4-FFF2-40B4-BE49-F238E27FC236}">
                <a16:creationId xmlns="" xmlns:a16="http://schemas.microsoft.com/office/drawing/2014/main" id="{F5460B63-FD60-4071-BE7B-CFAB0BAE9F4E}"/>
              </a:ext>
            </a:extLst>
          </p:cNvPr>
          <p:cNvSpPr/>
          <p:nvPr/>
        </p:nvSpPr>
        <p:spPr>
          <a:xfrm>
            <a:off x="7974360" y="3956018"/>
            <a:ext cx="1035247" cy="2522802"/>
          </a:xfrm>
          <a:prstGeom prst="arc">
            <a:avLst>
              <a:gd name="adj1" fmla="val 16531075"/>
              <a:gd name="adj2" fmla="val 313951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DNY SPORTU  28.04.2021 Plzeň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23884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5000" y="0"/>
            <a:ext cx="7239000" cy="1219200"/>
          </a:xfrm>
        </p:spPr>
        <p:txBody>
          <a:bodyPr/>
          <a:lstStyle/>
          <a:p>
            <a:r>
              <a:rPr lang="cs-CZ" sz="3200" b="1" u="sng" dirty="0">
                <a:solidFill>
                  <a:srgbClr val="CC0000"/>
                </a:solidFill>
                <a:ea typeface="ＭＳ Ｐゴシック" pitchFamily="34" charset="-128"/>
              </a:rPr>
              <a:t>Přítomnost receptoru pro vitamin D (VDR)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6983010"/>
              </p:ext>
            </p:extLst>
          </p:nvPr>
        </p:nvGraphicFramePr>
        <p:xfrm>
          <a:off x="495300" y="1447800"/>
          <a:ext cx="8153400" cy="48209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140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393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Imunitní systém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Thymus, kostní dřeň, makrofágy,  B a T buňky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Trávicí ústrojí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Jícen, žaludek, tenké a tlusté střevo, konečník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Kardiovaskulární systém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Endoteliální buňky, svalové buňky, </a:t>
                      </a:r>
                      <a:r>
                        <a:rPr lang="cs-CZ" dirty="0" err="1"/>
                        <a:t>myocyty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Respirační systém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Plicní a alveolární</a:t>
                      </a:r>
                      <a:r>
                        <a:rPr lang="cs-CZ" baseline="0" dirty="0"/>
                        <a:t> buňky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Játra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Jaterní parenchymatózní buňky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Ledviny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Buňky </a:t>
                      </a:r>
                      <a:r>
                        <a:rPr lang="cs-CZ" dirty="0" err="1"/>
                        <a:t>proxymálního</a:t>
                      </a:r>
                      <a:r>
                        <a:rPr lang="cs-CZ" dirty="0"/>
                        <a:t> a distálního tubulu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Endokrinní systém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Štítná žláza, příštítná tělíska, pankreatické beta buňky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Žlázy s vnější</a:t>
                      </a:r>
                      <a:r>
                        <a:rPr lang="cs-CZ" b="1" baseline="0" dirty="0"/>
                        <a:t> sekrecí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Slinné žlázy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Centrální nervový systém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Mozkové neurony, astrocyty, mikroglie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Kůže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Kůže a vlasové folikuly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/>
                        <a:t>Muskuloskeletální</a:t>
                      </a:r>
                      <a:r>
                        <a:rPr lang="cs-CZ" b="1" baseline="0" dirty="0"/>
                        <a:t> systém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Osteoblasty, </a:t>
                      </a:r>
                      <a:r>
                        <a:rPr lang="cs-CZ" dirty="0" err="1"/>
                        <a:t>osteocyty</a:t>
                      </a:r>
                      <a:r>
                        <a:rPr lang="cs-CZ" dirty="0"/>
                        <a:t>, chondrocyty, příčně</a:t>
                      </a:r>
                      <a:r>
                        <a:rPr lang="cs-CZ" baseline="0" dirty="0"/>
                        <a:t> pruh. svaly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Pojivová tkáň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Fibroblasty, stroma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Reprodukční systém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Varlata, vaječníky, placenta,</a:t>
                      </a:r>
                      <a:r>
                        <a:rPr lang="cs-CZ" baseline="0" dirty="0"/>
                        <a:t> děloha, endometrium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DNY SPORTU  28.04.2021 Plzeň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954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5875"/>
            <a:ext cx="6477000" cy="1431925"/>
          </a:xfrm>
        </p:spPr>
        <p:txBody>
          <a:bodyPr/>
          <a:lstStyle/>
          <a:p>
            <a:pPr eaLnBrk="1" hangingPunct="1"/>
            <a:r>
              <a:rPr lang="cs-CZ" sz="3200" b="1" u="sng" dirty="0">
                <a:solidFill>
                  <a:srgbClr val="CC0000"/>
                </a:solidFill>
                <a:ea typeface="ＭＳ Ｐゴシック" pitchFamily="34" charset="-128"/>
              </a:rPr>
              <a:t>Vitamin D – extraskeletární účinky</a:t>
            </a:r>
            <a:endParaRPr lang="cs-CZ" altLang="cs-CZ" sz="3200" b="1" u="sng" dirty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305800" cy="4190999"/>
          </a:xfrm>
        </p:spPr>
        <p:txBody>
          <a:bodyPr/>
          <a:lstStyle/>
          <a:p>
            <a:endParaRPr lang="cs-CZ" sz="2800" b="1" dirty="0"/>
          </a:p>
          <a:p>
            <a:r>
              <a:rPr lang="cs-CZ" sz="2800" b="1" dirty="0"/>
              <a:t>Regulace imunitní odpovědi</a:t>
            </a:r>
          </a:p>
          <a:p>
            <a:endParaRPr lang="cs-CZ" sz="2800" b="1" dirty="0"/>
          </a:p>
          <a:p>
            <a:r>
              <a:rPr lang="cs-CZ" sz="2800" b="1" dirty="0"/>
              <a:t>Udržování svalové síly</a:t>
            </a:r>
          </a:p>
          <a:p>
            <a:endParaRPr lang="cs-CZ" sz="2800" b="1" dirty="0"/>
          </a:p>
          <a:p>
            <a:r>
              <a:rPr lang="cs-CZ" sz="2800" b="1" dirty="0"/>
              <a:t>Zvýšení maximálního množství využitého kyslíku (VO</a:t>
            </a:r>
            <a:r>
              <a:rPr lang="cs-CZ" sz="2800" b="1" baseline="-25000" dirty="0"/>
              <a:t>2</a:t>
            </a:r>
            <a:r>
              <a:rPr lang="cs-CZ" sz="2800" b="1" dirty="0"/>
              <a:t>max)</a:t>
            </a:r>
          </a:p>
          <a:p>
            <a:endParaRPr lang="cs-CZ" sz="2800" b="1" dirty="0"/>
          </a:p>
          <a:p>
            <a:endParaRPr lang="cs-CZ" sz="2800" dirty="0"/>
          </a:p>
          <a:p>
            <a:endParaRPr lang="cs-CZ" sz="28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DNY SPORTU  28.04.2021 Plzeň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82910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1_FNM">
  <a:themeElements>
    <a:clrScheme name="FNM">
      <a:dk1>
        <a:srgbClr val="002060"/>
      </a:dk1>
      <a:lt1>
        <a:srgbClr val="002060"/>
      </a:lt1>
      <a:dk2>
        <a:srgbClr val="FFFFFF"/>
      </a:dk2>
      <a:lt2>
        <a:srgbClr val="FFFFFF"/>
      </a:lt2>
      <a:accent1>
        <a:srgbClr val="D5E3FF"/>
      </a:accent1>
      <a:accent2>
        <a:srgbClr val="97BAFF"/>
      </a:accent2>
      <a:accent3>
        <a:srgbClr val="2F75FF"/>
      </a:accent3>
      <a:accent4>
        <a:srgbClr val="0042C7"/>
      </a:accent4>
      <a:accent5>
        <a:srgbClr val="002D89"/>
      </a:accent5>
      <a:accent6>
        <a:srgbClr val="002060"/>
      </a:accent6>
      <a:hlink>
        <a:srgbClr val="002060"/>
      </a:hlink>
      <a:folHlink>
        <a:srgbClr val="00206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2499</TotalTime>
  <Words>1485</Words>
  <Application>Microsoft Office PowerPoint</Application>
  <PresentationFormat>Předvádění na obrazovce (4:3)</PresentationFormat>
  <Paragraphs>331</Paragraphs>
  <Slides>28</Slides>
  <Notes>18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1_FNM</vt:lpstr>
      <vt:lpstr>Prezentace aplikace PowerPoint</vt:lpstr>
      <vt:lpstr>O čem to dnes bude?</vt:lpstr>
      <vt:lpstr>Vitamin D = hormon</vt:lpstr>
      <vt:lpstr>Metabolizmus Vitaminu D </vt:lpstr>
      <vt:lpstr>Vitamin D -formy</vt:lpstr>
      <vt:lpstr>Vitamin D - sezonní rozdíly  Závislost na úhlu dopadu slunečních paprsků </vt:lpstr>
      <vt:lpstr>Vitamin D – kostní metabolismus</vt:lpstr>
      <vt:lpstr>Přítomnost receptoru pro vitamin D (VDR)</vt:lpstr>
      <vt:lpstr>Vitamin D – extraskeletární účinky</vt:lpstr>
      <vt:lpstr>Referenční hodnoty vitaminu D </vt:lpstr>
      <vt:lpstr>    Vitamin D      Zaměstnanci FN (200 osob)</vt:lpstr>
      <vt:lpstr>Vitamin D a ligové fotbalové soutěže v různých evropských zemích</vt:lpstr>
      <vt:lpstr>Španělsko Andaluzie 1. fotbalová divize</vt:lpstr>
      <vt:lpstr>Španělsko Andaluzie 1. fotbalová divize</vt:lpstr>
      <vt:lpstr>Itálie 2. fotbalová liga</vt:lpstr>
      <vt:lpstr>Itálie 2. fotbalová liga</vt:lpstr>
      <vt:lpstr>Řecko Řecká superliga</vt:lpstr>
      <vt:lpstr>Řecko Řecká superliga</vt:lpstr>
      <vt:lpstr>Zvýšení VO2max</vt:lpstr>
      <vt:lpstr>Premier League Hráči Liverpoolu a sezónní změny v hladinách vitaminu D</vt:lpstr>
      <vt:lpstr>Premier League Hráči Liverpoolu a sezónní změny v hladinách vitaminu D</vt:lpstr>
      <vt:lpstr>Premier League Hráč a infekce horních cest dýchacích</vt:lpstr>
      <vt:lpstr>Premier League Hráč a infekce horních cest dýchacích</vt:lpstr>
      <vt:lpstr>Premier League Hráč a infekce horních cest dýchacích</vt:lpstr>
      <vt:lpstr>Vitamin D – 28 hráčů</vt:lpstr>
      <vt:lpstr>Vitamin D – 28 hráčů</vt:lpstr>
      <vt:lpstr>Význam vitaminu D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Chromogranin A (Pilot study)</dc:title>
  <dc:creator>Topolcan  Ondrej</dc:creator>
  <cp:lastModifiedBy>Topolcan  Ondrej</cp:lastModifiedBy>
  <cp:revision>341</cp:revision>
  <cp:lastPrinted>2015-09-28T15:01:09Z</cp:lastPrinted>
  <dcterms:modified xsi:type="dcterms:W3CDTF">2021-05-24T07:09:03Z</dcterms:modified>
</cp:coreProperties>
</file>