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4" r:id="rId1"/>
  </p:sldMasterIdLst>
  <p:notesMasterIdLst>
    <p:notesMasterId r:id="rId21"/>
  </p:notesMasterIdLst>
  <p:handoutMasterIdLst>
    <p:handoutMasterId r:id="rId22"/>
  </p:handoutMasterIdLst>
  <p:sldIdLst>
    <p:sldId id="577" r:id="rId2"/>
    <p:sldId id="576" r:id="rId3"/>
    <p:sldId id="580" r:id="rId4"/>
    <p:sldId id="581" r:id="rId5"/>
    <p:sldId id="585" r:id="rId6"/>
    <p:sldId id="584" r:id="rId7"/>
    <p:sldId id="583" r:id="rId8"/>
    <p:sldId id="586" r:id="rId9"/>
    <p:sldId id="588" r:id="rId10"/>
    <p:sldId id="596" r:id="rId11"/>
    <p:sldId id="595" r:id="rId12"/>
    <p:sldId id="591" r:id="rId13"/>
    <p:sldId id="592" r:id="rId14"/>
    <p:sldId id="593" r:id="rId15"/>
    <p:sldId id="589" r:id="rId16"/>
    <p:sldId id="578" r:id="rId17"/>
    <p:sldId id="597" r:id="rId18"/>
    <p:sldId id="598" r:id="rId19"/>
    <p:sldId id="579" r:id="rId20"/>
  </p:sldIdLst>
  <p:sldSz cx="9144000" cy="6858000" type="screen4x3"/>
  <p:notesSz cx="6797675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Lucida Sans Unicode" panose="020B0602030504020204" pitchFamily="34" charset="0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Lucida Sans Unicode" panose="020B0602030504020204" pitchFamily="34" charset="0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Lucida Sans Unicode" panose="020B0602030504020204" pitchFamily="34" charset="0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Lucida Sans Unicode" panose="020B0602030504020204" pitchFamily="34" charset="0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Lucida Sans Unicode" panose="020B0602030504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Lucida Sans Unicode" panose="020B0602030504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Lucida Sans Unicode" panose="020B0602030504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Lucida Sans Unicode" panose="020B0602030504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Lucida Sans Unicode" panose="020B0602030504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66"/>
    <a:srgbClr val="FF505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4" autoAdjust="0"/>
    <p:restoredTop sz="94665" autoAdjust="0"/>
  </p:normalViewPr>
  <p:slideViewPr>
    <p:cSldViewPr showGuides="1">
      <p:cViewPr varScale="1">
        <p:scale>
          <a:sx n="156" d="100"/>
          <a:sy n="156" d="100"/>
        </p:scale>
        <p:origin x="2004" y="13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183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9" d="100"/>
          <a:sy n="59" d="100"/>
        </p:scale>
        <p:origin x="-1752" y="-72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5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  <a:defRPr sz="12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</a:defRPr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5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  <a:defRPr sz="12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</a:defRPr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5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  <a:defRPr sz="12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</a:defRPr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5000"/>
              </a:lnSpc>
              <a:buClr>
                <a:srgbClr val="FFFFFF"/>
              </a:buClr>
              <a:buSzPct val="100000"/>
              <a:buFont typeface="Times New Roman" panose="02020603050405020304" pitchFamily="18" charset="0"/>
              <a:buNone/>
              <a:defRPr sz="12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D584E20-AE26-4B5E-BCA6-90226F2DDA8E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627312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55650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6463"/>
            <a:ext cx="5437188" cy="446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 smtClean="0"/>
          </a:p>
        </p:txBody>
      </p:sp>
    </p:spTree>
    <p:extLst>
      <p:ext uri="{BB962C8B-B14F-4D97-AF65-F5344CB8AC3E}">
        <p14:creationId xmlns:p14="http://schemas.microsoft.com/office/powerpoint/2010/main" val="31541463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5AF341F7-A99C-4414-8B6E-C8281795D13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16974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21775AA3-03DB-4FED-9D04-3638231ACF6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6075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F00676FA-E239-4673-8AEE-A42FCCE5D1E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0259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4F28519D-1FA9-43AE-80E0-BDEE547F224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0787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53A04D10-251E-4988-93AE-889F9321E61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7205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111606CF-318B-4FC8-B2BC-679CA78A597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7152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3588E65E-6424-4B1B-AF46-467922100BE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1041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7D74D271-EADF-4D8F-9846-A6CFCD94200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09414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32D7DCBC-2F2E-431A-A3A8-D77425985E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7832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FCD6EE16-7245-461E-A03B-E6B8B19F63A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6561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smtClean="0"/>
              <a:t>Klepnutím na ikonu přidáte obrázek,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18D2F0AF-90BB-4C87-B9C7-6C6526D5447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63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002060">
                    <a:tint val="75000"/>
                  </a:srgb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9144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002060">
                    <a:tint val="75000"/>
                  </a:srgb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1200">
                <a:solidFill>
                  <a:srgbClr val="898C9D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22BFB5E-3406-419E-BBC7-22ABF2C488A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cbi.nlm.nih.gov/pubmed/?term=Fajfrl%26#x000ed;k K[Author]&amp;cauthor=true&amp;cauthor_uid=33806216" TargetMode="External"/><Relationship Id="rId13" Type="http://schemas.openxmlformats.org/officeDocument/2006/relationships/hyperlink" Target="https://www.ncbi.nlm.nih.gov/pubmed/?term=Slouka%20D%5bAuthor%5d&amp;cauthor=true&amp;cauthor_uid=33806216" TargetMode="External"/><Relationship Id="rId3" Type="http://schemas.openxmlformats.org/officeDocument/2006/relationships/hyperlink" Target="https://www.ncbi.nlm.nih.gov/pubmed/?term=Pecen%20L%5bAuthor%5d&amp;cauthor=true&amp;cauthor_uid=33806216" TargetMode="External"/><Relationship Id="rId7" Type="http://schemas.openxmlformats.org/officeDocument/2006/relationships/hyperlink" Target="https://www.ncbi.nlm.nih.gov/pubmed/?term=Topol%26#x0010d;an O[Author]&amp;cauthor=true&amp;cauthor_uid=33806216" TargetMode="External"/><Relationship Id="rId12" Type="http://schemas.openxmlformats.org/officeDocument/2006/relationships/hyperlink" Target="https://www.ncbi.nlm.nih.gov/pubmed/?term=Zelen%26#x000e1; H[Author]&amp;cauthor=true&amp;cauthor_uid=33806216" TargetMode="External"/><Relationship Id="rId2" Type="http://schemas.openxmlformats.org/officeDocument/2006/relationships/hyperlink" Target="https://www.ncbi.nlm.nih.gov/pubmed/?term=%26#x00160;im%26#x000e1;nek V[Author]&amp;cauthor=true&amp;cauthor_uid=3380621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cbi.nlm.nih.gov/pubmed/?term=%26#x00158;ez%26#x000e1;%26#x0010d;kov%26#x000e1; H[Author]&amp;cauthor=true&amp;cauthor_uid=33806216" TargetMode="External"/><Relationship Id="rId11" Type="http://schemas.openxmlformats.org/officeDocument/2006/relationships/hyperlink" Target="https://www.ncbi.nlm.nih.gov/pubmed/?term=Pazdiora%20P%5bAuthor%5d&amp;cauthor=true&amp;cauthor_uid=33806216" TargetMode="External"/><Relationship Id="rId5" Type="http://schemas.openxmlformats.org/officeDocument/2006/relationships/hyperlink" Target="https://www.ncbi.nlm.nih.gov/pubmed/?term=F%26#x000fc;rst T[Author]&amp;cauthor=true&amp;cauthor_uid=33806216" TargetMode="External"/><Relationship Id="rId10" Type="http://schemas.openxmlformats.org/officeDocument/2006/relationships/hyperlink" Target="https://www.ncbi.nlm.nih.gov/pubmed/?term=%26#x00160;%26#x000ed;n R[Author]&amp;cauthor=true&amp;cauthor_uid=33806216" TargetMode="External"/><Relationship Id="rId4" Type="http://schemas.openxmlformats.org/officeDocument/2006/relationships/hyperlink" Target="https://www.ncbi.nlm.nih.gov/pubmed/?term=Kr%26#x000e1;tk%26#x000e1; Z[Author]&amp;cauthor=true&amp;cauthor_uid=33806216" TargetMode="External"/><Relationship Id="rId9" Type="http://schemas.openxmlformats.org/officeDocument/2006/relationships/hyperlink" Target="https://www.ncbi.nlm.nih.gov/pubmed/?term=Sedl%26#x000e1;%26#x0010d;ek D[Author]&amp;cauthor=true&amp;cauthor_uid=33806216" TargetMode="External"/><Relationship Id="rId14" Type="http://schemas.openxmlformats.org/officeDocument/2006/relationships/hyperlink" Target="https://www.ncbi.nlm.nih.gov/pubmed/?term=Ku%26#x0010d;era R[Author]&amp;cauthor=true&amp;cauthor_uid=33806216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nuccore/C5896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76200" y="1524001"/>
            <a:ext cx="9220200" cy="2076450"/>
          </a:xfrm>
        </p:spPr>
        <p:txBody>
          <a:bodyPr/>
          <a:lstStyle/>
          <a:p>
            <a:r>
              <a:rPr lang="cs-CZ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5400" b="1" dirty="0">
                <a:solidFill>
                  <a:srgbClr val="FF0000"/>
                </a:solidFill>
              </a:rPr>
              <a:t>Tvorba protilátek </a:t>
            </a:r>
            <a:r>
              <a:rPr lang="cs-CZ" sz="5400" b="1" dirty="0" err="1">
                <a:solidFill>
                  <a:srgbClr val="FF0000"/>
                </a:solidFill>
              </a:rPr>
              <a:t>IgG</a:t>
            </a:r>
            <a:r>
              <a:rPr lang="cs-CZ" sz="5400" b="1" dirty="0">
                <a:solidFill>
                  <a:srgbClr val="FF0000"/>
                </a:solidFill>
              </a:rPr>
              <a:t> u infekce </a:t>
            </a:r>
            <a:r>
              <a:rPr lang="cs-CZ" sz="5400" b="1" dirty="0" smtClean="0">
                <a:solidFill>
                  <a:srgbClr val="FF0000"/>
                </a:solidFill>
              </a:rPr>
              <a:t>covid-19</a:t>
            </a:r>
            <a:endParaRPr lang="cs-CZ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" y="3886200"/>
            <a:ext cx="8991600" cy="1752600"/>
          </a:xfrm>
        </p:spPr>
        <p:txBody>
          <a:bodyPr>
            <a:noAutofit/>
          </a:bodyPr>
          <a:lstStyle/>
          <a:p>
            <a:r>
              <a:rPr lang="cs-CZ" sz="4000" b="1" smtClean="0"/>
              <a:t>O.Topolčan</a:t>
            </a:r>
            <a:r>
              <a:rPr lang="cs-CZ" sz="4000" b="1"/>
              <a:t>, </a:t>
            </a:r>
            <a:r>
              <a:rPr lang="cs-CZ" sz="4000" b="1" smtClean="0"/>
              <a:t>L.Pecen</a:t>
            </a:r>
            <a:r>
              <a:rPr lang="cs-CZ" sz="4000" b="1"/>
              <a:t>, </a:t>
            </a:r>
            <a:r>
              <a:rPr lang="cs-CZ" sz="4000" b="1" smtClean="0"/>
              <a:t>P.Pazdiora</a:t>
            </a:r>
            <a:endParaRPr lang="cs-CZ" sz="4000" b="1" dirty="0"/>
          </a:p>
          <a:p>
            <a:r>
              <a:rPr lang="cs-CZ" sz="4000" b="1" dirty="0"/>
              <a:t>FN Plzeň</a:t>
            </a:r>
          </a:p>
        </p:txBody>
      </p:sp>
    </p:spTree>
    <p:extLst>
      <p:ext uri="{BB962C8B-B14F-4D97-AF65-F5344CB8AC3E}">
        <p14:creationId xmlns:p14="http://schemas.microsoft.com/office/powerpoint/2010/main" val="200818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rgbClr val="FF0000"/>
                </a:solidFill>
              </a:rPr>
              <a:t>Ústav sociální péče </a:t>
            </a:r>
            <a:br>
              <a:rPr lang="cs-CZ" sz="3600" dirty="0" smtClean="0">
                <a:solidFill>
                  <a:srgbClr val="FF0000"/>
                </a:solidFill>
              </a:rPr>
            </a:br>
            <a:r>
              <a:rPr lang="cs-CZ" sz="3600" dirty="0" smtClean="0">
                <a:solidFill>
                  <a:srgbClr val="FF0000"/>
                </a:solidFill>
              </a:rPr>
              <a:t>Charakteristika souboru </a:t>
            </a:r>
            <a:endParaRPr lang="cs-CZ" sz="3600" dirty="0">
              <a:solidFill>
                <a:srgbClr val="FF000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029773"/>
              </p:ext>
            </p:extLst>
          </p:nvPr>
        </p:nvGraphicFramePr>
        <p:xfrm>
          <a:off x="2133600" y="3352800"/>
          <a:ext cx="4419600" cy="2348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295400"/>
                <a:gridCol w="1219200"/>
              </a:tblGrid>
              <a:tr h="2788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2400" b="1" dirty="0" err="1" smtClean="0">
                          <a:solidFill>
                            <a:srgbClr val="0033AA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vek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2400" dirty="0" smtClean="0">
                          <a:effectLst/>
                          <a:latin typeface="Times New Roman" panose="02020603050405020304" pitchFamily="18" charset="0"/>
                          <a:ea typeface="Yu Mincho"/>
                          <a:cs typeface="Times New Roman" panose="02020603050405020304" pitchFamily="18" charset="0"/>
                        </a:rPr>
                        <a:t>Osob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2400" dirty="0" smtClean="0">
                          <a:effectLst/>
                          <a:latin typeface="Times New Roman" panose="02020603050405020304" pitchFamily="18" charset="0"/>
                          <a:ea typeface="Yu Mincho"/>
                          <a:cs typeface="Times New Roman" panose="02020603050405020304" pitchFamily="18" charset="0"/>
                        </a:rPr>
                        <a:t>%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2400" b="1" dirty="0" smtClean="0">
                          <a:solidFill>
                            <a:srgbClr val="0033AA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 Pod </a:t>
                      </a:r>
                      <a:r>
                        <a:rPr lang="en-US" sz="2400" b="1" dirty="0" smtClean="0">
                          <a:solidFill>
                            <a:srgbClr val="0033AA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cs-CZ" sz="2400" b="1" dirty="0" smtClean="0">
                          <a:solidFill>
                            <a:srgbClr val="0033AA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 let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38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9,52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2400" b="1" dirty="0" smtClean="0">
                          <a:solidFill>
                            <a:srgbClr val="0033AA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cs-CZ" sz="2400" b="1" dirty="0" smtClean="0">
                          <a:solidFill>
                            <a:srgbClr val="0033AA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cs-CZ" sz="2400" b="1" dirty="0" smtClean="0">
                          <a:solidFill>
                            <a:srgbClr val="0033AA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59</a:t>
                      </a:r>
                      <a:r>
                        <a:rPr lang="en-US" sz="2400" b="1" dirty="0" smtClean="0">
                          <a:solidFill>
                            <a:srgbClr val="0033AA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="1" dirty="0" smtClean="0">
                          <a:solidFill>
                            <a:srgbClr val="0033AA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let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102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25,56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2400" b="1" dirty="0" smtClean="0">
                          <a:solidFill>
                            <a:srgbClr val="0033AA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60</a:t>
                      </a:r>
                      <a:r>
                        <a:rPr lang="cs-CZ" sz="2400" b="1" dirty="0" smtClean="0">
                          <a:solidFill>
                            <a:srgbClr val="0033AA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en-US" sz="2400" b="1" dirty="0" smtClean="0">
                          <a:solidFill>
                            <a:srgbClr val="0033AA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cs-CZ" sz="2400" b="1" dirty="0" smtClean="0">
                          <a:solidFill>
                            <a:srgbClr val="0033AA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cs-CZ" sz="2400" b="1" dirty="0" smtClean="0">
                          <a:solidFill>
                            <a:srgbClr val="0033AA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let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86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21,55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2400" b="1" dirty="0" smtClean="0">
                          <a:solidFill>
                            <a:srgbClr val="0033AA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75</a:t>
                      </a:r>
                      <a:r>
                        <a:rPr lang="cs-CZ" sz="2400" b="1" dirty="0" smtClean="0">
                          <a:solidFill>
                            <a:srgbClr val="0033AA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cs-CZ" sz="2400" b="1" dirty="0" smtClean="0">
                          <a:solidFill>
                            <a:srgbClr val="0033AA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89</a:t>
                      </a:r>
                      <a:r>
                        <a:rPr lang="en-US" sz="2400" b="1" dirty="0" smtClean="0">
                          <a:solidFill>
                            <a:srgbClr val="0033AA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="1" dirty="0" smtClean="0">
                          <a:solidFill>
                            <a:srgbClr val="0033AA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let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118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29,57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2400" dirty="0" smtClean="0">
                          <a:effectLst/>
                          <a:latin typeface="Times New Roman" panose="02020603050405020304" pitchFamily="18" charset="0"/>
                          <a:ea typeface="Yu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="1" kern="1200" dirty="0" smtClean="0">
                          <a:solidFill>
                            <a:srgbClr val="0033AA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Nad 90 let </a:t>
                      </a:r>
                      <a:endParaRPr lang="cs-CZ" sz="2400" b="1" kern="1200" dirty="0">
                        <a:solidFill>
                          <a:srgbClr val="0033AA"/>
                        </a:solidFill>
                        <a:effectLst/>
                        <a:latin typeface="Arial" panose="020B0604020202020204" pitchFamily="34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55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13,78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584543"/>
              </p:ext>
            </p:extLst>
          </p:nvPr>
        </p:nvGraphicFramePr>
        <p:xfrm>
          <a:off x="2971800" y="1810988"/>
          <a:ext cx="3048000" cy="1148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 smtClean="0"/>
                        <a:t>Pohlaví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Osob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%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2400" b="1" dirty="0" smtClean="0">
                          <a:solidFill>
                            <a:srgbClr val="0033AA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Ženy 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304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76,19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2400" b="1" kern="1200" dirty="0" smtClean="0">
                          <a:solidFill>
                            <a:srgbClr val="0033AA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Muži</a:t>
                      </a:r>
                      <a:endParaRPr lang="cs-CZ" sz="2400" b="1" kern="1200" dirty="0">
                        <a:solidFill>
                          <a:srgbClr val="0033AA"/>
                        </a:solidFill>
                        <a:effectLst/>
                        <a:latin typeface="Arial" panose="020B0604020202020204" pitchFamily="34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95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23,81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0012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ÚSS po očkování</a:t>
            </a:r>
            <a:endParaRPr lang="cs-CZ" dirty="0">
              <a:solidFill>
                <a:srgbClr val="FF000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1986486"/>
              </p:ext>
            </p:extLst>
          </p:nvPr>
        </p:nvGraphicFramePr>
        <p:xfrm>
          <a:off x="457200" y="1600200"/>
          <a:ext cx="8001000" cy="400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533400"/>
                <a:gridCol w="838200"/>
                <a:gridCol w="914400"/>
                <a:gridCol w="1066800"/>
                <a:gridCol w="1066800"/>
                <a:gridCol w="990600"/>
                <a:gridCol w="1219200"/>
              </a:tblGrid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Klienti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Týdny </a:t>
                      </a:r>
                    </a:p>
                    <a:p>
                      <a:pPr algn="ctr"/>
                      <a:r>
                        <a:rPr lang="cs-CZ" sz="1400" b="1" dirty="0" smtClean="0"/>
                        <a:t>Po </a:t>
                      </a:r>
                      <a:r>
                        <a:rPr lang="cs-CZ" sz="1400" b="1" dirty="0" smtClean="0"/>
                        <a:t>1. </a:t>
                      </a:r>
                      <a:r>
                        <a:rPr lang="cs-CZ" sz="1400" b="1" dirty="0" smtClean="0"/>
                        <a:t>očkování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b="1" dirty="0">
                          <a:solidFill>
                            <a:srgbClr val="0033AA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N 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b="1" dirty="0">
                          <a:solidFill>
                            <a:srgbClr val="0033AA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10th </a:t>
                      </a:r>
                      <a:r>
                        <a:rPr lang="en-US" sz="1400" b="1" dirty="0" err="1">
                          <a:solidFill>
                            <a:srgbClr val="0033AA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Pctl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b="1" dirty="0">
                          <a:solidFill>
                            <a:srgbClr val="0033AA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Lower Quartile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b="1" dirty="0">
                          <a:solidFill>
                            <a:srgbClr val="0033AA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Median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b="1" dirty="0">
                          <a:solidFill>
                            <a:srgbClr val="0033AA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Upper Quartile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b="1" dirty="0">
                          <a:solidFill>
                            <a:srgbClr val="0033AA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90th </a:t>
                      </a:r>
                      <a:r>
                        <a:rPr lang="en-US" sz="1400" b="1" dirty="0" err="1">
                          <a:solidFill>
                            <a:srgbClr val="0033AA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Pctl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1400" b="1" dirty="0" smtClean="0">
                          <a:solidFill>
                            <a:srgbClr val="0033AA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Min - </a:t>
                      </a:r>
                      <a:r>
                        <a:rPr lang="en-US" sz="1400" b="1" dirty="0" smtClean="0">
                          <a:solidFill>
                            <a:srgbClr val="0033AA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Max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</a:tr>
              <a:tr h="25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8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Yu Mincho"/>
                          <a:cs typeface="Times New Roman" panose="02020603050405020304" pitchFamily="18" charset="0"/>
                        </a:rPr>
                        <a:t>14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36,77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110,00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382,57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1026,00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1165,00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23 -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2672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9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Yu Mincho"/>
                          <a:cs typeface="Times New Roman" panose="02020603050405020304" pitchFamily="18" charset="0"/>
                        </a:rPr>
                        <a:t>23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65,77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150,95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322,29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397,73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751,00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24 -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1228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</a:tr>
              <a:tr h="421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13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Yu Mincho"/>
                          <a:cs typeface="Times New Roman" panose="02020603050405020304" pitchFamily="18" charset="0"/>
                        </a:rPr>
                        <a:t>27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6,13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16,92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37,90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111,08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771,00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1 -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1331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14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Yu Mincho"/>
                          <a:cs typeface="Times New Roman" panose="02020603050405020304" pitchFamily="18" charset="0"/>
                        </a:rPr>
                        <a:t>121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6,07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18,44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44,08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116,95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201,37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2 -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1714,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</a:tr>
              <a:tr h="243840">
                <a:tc gridSpan="8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Zaměstnanci</a:t>
                      </a:r>
                      <a:endParaRPr lang="cs-CZ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545" marR="42545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7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Yu Mincho"/>
                          <a:cs typeface="Times New Roman" panose="02020603050405020304" pitchFamily="18" charset="0"/>
                        </a:rPr>
                        <a:t>25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244,97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340,25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423,61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657,00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796,00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14 -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857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9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Yu Mincho"/>
                          <a:cs typeface="Times New Roman" panose="02020603050405020304" pitchFamily="18" charset="0"/>
                        </a:rPr>
                        <a:t>10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153,93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174,65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292,11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443,00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586,50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141-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596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14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Yu Mincho"/>
                          <a:cs typeface="Times New Roman" panose="02020603050405020304" pitchFamily="18" charset="0"/>
                        </a:rPr>
                        <a:t>14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26,58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54,68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88,42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177,90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232,47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4 -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346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15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1400" dirty="0" smtClean="0">
                          <a:effectLst/>
                          <a:latin typeface="Times New Roman" panose="02020603050405020304" pitchFamily="18" charset="0"/>
                          <a:ea typeface="Yu Mincho"/>
                          <a:cs typeface="Times New Roman" panose="02020603050405020304" pitchFamily="18" charset="0"/>
                        </a:rPr>
                        <a:t>60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31,32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46,19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78,70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112,70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204,03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3 -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462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8220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162800" cy="1143000"/>
          </a:xfrm>
        </p:spPr>
        <p:txBody>
          <a:bodyPr/>
          <a:lstStyle/>
          <a:p>
            <a:pPr algn="l"/>
            <a:r>
              <a:rPr lang="cs-CZ" sz="2800" dirty="0" smtClean="0">
                <a:solidFill>
                  <a:srgbClr val="FF0000"/>
                </a:solidFill>
              </a:rPr>
              <a:t>Hladiny protilátek </a:t>
            </a:r>
            <a:r>
              <a:rPr lang="cs-CZ" sz="2800" dirty="0" err="1" smtClean="0">
                <a:solidFill>
                  <a:srgbClr val="FF0000"/>
                </a:solidFill>
              </a:rPr>
              <a:t>IgG</a:t>
            </a:r>
            <a:r>
              <a:rPr lang="cs-CZ" sz="2800" dirty="0" smtClean="0">
                <a:solidFill>
                  <a:srgbClr val="FF0000"/>
                </a:solidFill>
              </a:rPr>
              <a:t> u očkovaných klientů ÚSS a) neprodělali     b) prodělali </a:t>
            </a:r>
            <a:r>
              <a:rPr lang="cs-CZ" sz="2800" dirty="0" err="1" smtClean="0">
                <a:solidFill>
                  <a:srgbClr val="FF0000"/>
                </a:solidFill>
              </a:rPr>
              <a:t>Covid</a:t>
            </a:r>
            <a:r>
              <a:rPr lang="cs-CZ" sz="2800" dirty="0" smtClean="0">
                <a:solidFill>
                  <a:srgbClr val="FF0000"/>
                </a:solidFill>
              </a:rPr>
              <a:t> 19 </a:t>
            </a:r>
            <a:endParaRPr lang="cs-CZ" sz="2800" dirty="0">
              <a:solidFill>
                <a:srgbClr val="FF0000"/>
              </a:solidFill>
            </a:endParaRPr>
          </a:p>
        </p:txBody>
      </p:sp>
      <p:pic>
        <p:nvPicPr>
          <p:cNvPr id="4" name="Zástupný symbol pro obsah 3" descr="The SGPlot Procedure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7162799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2765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</a:rPr>
              <a:t>         Hladiny </a:t>
            </a:r>
            <a:r>
              <a:rPr lang="cs-CZ" sz="2800" dirty="0">
                <a:solidFill>
                  <a:srgbClr val="FF0000"/>
                </a:solidFill>
              </a:rPr>
              <a:t>protilátek </a:t>
            </a:r>
            <a:r>
              <a:rPr lang="cs-CZ" sz="2800" dirty="0" err="1" smtClean="0">
                <a:solidFill>
                  <a:srgbClr val="FF0000"/>
                </a:solidFill>
              </a:rPr>
              <a:t>IgG</a:t>
            </a:r>
            <a:r>
              <a:rPr lang="cs-CZ" sz="2800" dirty="0" smtClean="0">
                <a:solidFill>
                  <a:srgbClr val="FF0000"/>
                </a:solidFill>
              </a:rPr>
              <a:t> ÚSS po očkování</a:t>
            </a:r>
            <a:br>
              <a:rPr lang="cs-CZ" sz="2800" dirty="0" smtClean="0">
                <a:solidFill>
                  <a:srgbClr val="FF0000"/>
                </a:solidFill>
              </a:rPr>
            </a:br>
            <a:r>
              <a:rPr lang="cs-CZ" sz="2800" dirty="0" smtClean="0">
                <a:solidFill>
                  <a:srgbClr val="FF0000"/>
                </a:solidFill>
              </a:rPr>
              <a:t>závislost na věku </a:t>
            </a:r>
            <a:r>
              <a:rPr lang="cs-CZ" sz="2800" dirty="0">
                <a:solidFill>
                  <a:srgbClr val="FF0000"/>
                </a:solidFill>
              </a:rPr>
              <a:t/>
            </a:r>
            <a:br>
              <a:rPr lang="cs-CZ" sz="2800" dirty="0">
                <a:solidFill>
                  <a:srgbClr val="FF0000"/>
                </a:solidFill>
              </a:rPr>
            </a:br>
            <a:endParaRPr lang="cs-CZ" sz="2800" dirty="0"/>
          </a:p>
        </p:txBody>
      </p:sp>
      <p:pic>
        <p:nvPicPr>
          <p:cNvPr id="5" name="Obrázek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91" t="-787" r="591" b="787"/>
          <a:stretch/>
        </p:blipFill>
        <p:spPr bwMode="auto">
          <a:xfrm>
            <a:off x="1143000" y="1295400"/>
            <a:ext cx="6553200" cy="502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8443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</a:rPr>
              <a:t>       Hladiny </a:t>
            </a:r>
            <a:r>
              <a:rPr lang="cs-CZ" sz="2800" dirty="0">
                <a:solidFill>
                  <a:srgbClr val="FF0000"/>
                </a:solidFill>
              </a:rPr>
              <a:t>protilátek </a:t>
            </a:r>
            <a:r>
              <a:rPr lang="cs-CZ" sz="2800" dirty="0" err="1">
                <a:solidFill>
                  <a:srgbClr val="FF0000"/>
                </a:solidFill>
              </a:rPr>
              <a:t>IgG</a:t>
            </a:r>
            <a:r>
              <a:rPr lang="cs-CZ" sz="2800" dirty="0">
                <a:solidFill>
                  <a:srgbClr val="FF0000"/>
                </a:solidFill>
              </a:rPr>
              <a:t> ÚSS </a:t>
            </a:r>
            <a:r>
              <a:rPr lang="cs-CZ" sz="2800">
                <a:solidFill>
                  <a:srgbClr val="FF0000"/>
                </a:solidFill>
              </a:rPr>
              <a:t>po </a:t>
            </a:r>
            <a:r>
              <a:rPr lang="cs-CZ" sz="2800" smtClean="0">
                <a:solidFill>
                  <a:srgbClr val="FF0000"/>
                </a:solidFill>
              </a:rPr>
              <a:t>očkování</a:t>
            </a:r>
            <a:br>
              <a:rPr lang="cs-CZ" sz="2800" smtClean="0">
                <a:solidFill>
                  <a:srgbClr val="FF0000"/>
                </a:solidFill>
              </a:rPr>
            </a:br>
            <a:r>
              <a:rPr lang="cs-CZ" sz="2800" smtClean="0">
                <a:solidFill>
                  <a:srgbClr val="FF0000"/>
                </a:solidFill>
              </a:rPr>
              <a:t>Závislost </a:t>
            </a:r>
            <a:r>
              <a:rPr lang="cs-CZ" sz="2800" dirty="0" smtClean="0">
                <a:solidFill>
                  <a:srgbClr val="FF0000"/>
                </a:solidFill>
              </a:rPr>
              <a:t>na typu očkovací látky</a:t>
            </a:r>
            <a:endParaRPr lang="cs-CZ" sz="2800" dirty="0"/>
          </a:p>
        </p:txBody>
      </p:sp>
      <p:pic>
        <p:nvPicPr>
          <p:cNvPr id="6" name="Obrázek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91" t="-787" r="591" b="787"/>
          <a:stretch/>
        </p:blipFill>
        <p:spPr bwMode="auto">
          <a:xfrm>
            <a:off x="1371600" y="1417638"/>
            <a:ext cx="6400800" cy="49069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1780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686800" cy="1143000"/>
          </a:xfrm>
        </p:spPr>
        <p:txBody>
          <a:bodyPr/>
          <a:lstStyle/>
          <a:p>
            <a:r>
              <a:rPr lang="cs-CZ" sz="3600" dirty="0">
                <a:solidFill>
                  <a:srgbClr val="FF0000"/>
                </a:solidFill>
              </a:rPr>
              <a:t>Hladiny protilátek IgG</a:t>
            </a:r>
            <a:br>
              <a:rPr lang="cs-CZ" sz="3600" dirty="0">
                <a:solidFill>
                  <a:srgbClr val="FF0000"/>
                </a:solidFill>
              </a:rPr>
            </a:br>
            <a:r>
              <a:rPr lang="cs-CZ" sz="3600" dirty="0" smtClean="0">
                <a:solidFill>
                  <a:srgbClr val="FF0000"/>
                </a:solidFill>
              </a:rPr>
              <a:t>            </a:t>
            </a:r>
            <a:r>
              <a:rPr lang="cs-CZ" sz="3000" dirty="0" smtClean="0">
                <a:solidFill>
                  <a:srgbClr val="FF0000"/>
                </a:solidFill>
              </a:rPr>
              <a:t>Klienti a </a:t>
            </a:r>
            <a:r>
              <a:rPr lang="cs-CZ" sz="3000" dirty="0" smtClean="0">
                <a:solidFill>
                  <a:srgbClr val="FF0000"/>
                </a:solidFill>
              </a:rPr>
              <a:t>zaměstnanci </a:t>
            </a:r>
            <a:r>
              <a:rPr lang="cs-CZ" sz="3000" dirty="0" smtClean="0">
                <a:solidFill>
                  <a:srgbClr val="FF0000"/>
                </a:solidFill>
              </a:rPr>
              <a:t>ústavu sociálních služeb</a:t>
            </a:r>
            <a:endParaRPr lang="cs-CZ" sz="3000" dirty="0"/>
          </a:p>
        </p:txBody>
      </p:sp>
      <p:pic>
        <p:nvPicPr>
          <p:cNvPr id="4" name="Obrázek 27" descr="The SGPlot Procedur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6172200" cy="4648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443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1143000"/>
          </a:xfrm>
        </p:spPr>
        <p:txBody>
          <a:bodyPr/>
          <a:lstStyle/>
          <a:p>
            <a:r>
              <a:rPr lang="cs-CZ" dirty="0" smtClean="0"/>
              <a:t>Spoluautoři: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MUDr, V Šimánek PhD,</a:t>
            </a:r>
          </a:p>
          <a:p>
            <a:r>
              <a:rPr lang="cs-CZ" dirty="0" smtClean="0"/>
              <a:t>MUDr, K, Fajfrlík PhD,</a:t>
            </a:r>
          </a:p>
          <a:p>
            <a:r>
              <a:rPr lang="cs-CZ" dirty="0" smtClean="0"/>
              <a:t>Doc, PharmDr, R, Kučera,PhD,</a:t>
            </a:r>
          </a:p>
          <a:p>
            <a:r>
              <a:rPr lang="cs-CZ" dirty="0" smtClean="0"/>
              <a:t>Ing, J, Engová</a:t>
            </a:r>
          </a:p>
          <a:p>
            <a:r>
              <a:rPr lang="cs-CZ" dirty="0" smtClean="0"/>
              <a:t>Mgr, J, Zehleová</a:t>
            </a:r>
          </a:p>
          <a:p>
            <a:r>
              <a:rPr lang="cs-CZ" dirty="0" smtClean="0"/>
              <a:t>Ing, H, Řezáčková</a:t>
            </a:r>
          </a:p>
          <a:p>
            <a:r>
              <a:rPr lang="cs-CZ" dirty="0" smtClean="0"/>
              <a:t>Bc, M, Peštová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691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6553200" cy="1143000"/>
          </a:xfrm>
        </p:spPr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" y="1524000"/>
            <a:ext cx="9067800" cy="4525963"/>
          </a:xfrm>
        </p:spPr>
        <p:txBody>
          <a:bodyPr/>
          <a:lstStyle/>
          <a:p>
            <a:r>
              <a:rPr lang="cs-CZ" sz="2400" dirty="0" smtClean="0"/>
              <a:t>Po infekci </a:t>
            </a:r>
            <a:r>
              <a:rPr lang="cs-CZ" sz="2400" dirty="0" smtClean="0"/>
              <a:t>Covid-19 </a:t>
            </a:r>
            <a:r>
              <a:rPr lang="cs-CZ" sz="2400" dirty="0" smtClean="0"/>
              <a:t>vzniklé IgG protiátky přetrvávají až 12 měsíců</a:t>
            </a:r>
          </a:p>
          <a:p>
            <a:r>
              <a:rPr lang="cs-CZ" sz="2400" dirty="0" smtClean="0"/>
              <a:t>Po očkování hladiny </a:t>
            </a:r>
            <a:r>
              <a:rPr lang="cs-CZ" sz="2400" dirty="0" smtClean="0"/>
              <a:t>protilátek</a:t>
            </a:r>
            <a:endParaRPr lang="cs-CZ" sz="2400" dirty="0" smtClean="0"/>
          </a:p>
          <a:p>
            <a:pPr lvl="1"/>
            <a:r>
              <a:rPr lang="cs-CZ" sz="2000" dirty="0" smtClean="0"/>
              <a:t>Jsou individuální do výše hladiny i doby přeočkování</a:t>
            </a:r>
          </a:p>
          <a:p>
            <a:pPr lvl="1"/>
            <a:r>
              <a:rPr lang="cs-CZ" sz="2000" dirty="0" smtClean="0"/>
              <a:t>Vyšší hladiny po čkování jsou u nemocných kteří prodělali covidové onemocnění</a:t>
            </a:r>
          </a:p>
          <a:p>
            <a:pPr lvl="1"/>
            <a:r>
              <a:rPr lang="cs-CZ" sz="2000" dirty="0" smtClean="0"/>
              <a:t>Neprokázali jsme závislost na věku a pohlaví</a:t>
            </a:r>
          </a:p>
          <a:p>
            <a:pPr lvl="1"/>
            <a:r>
              <a:rPr lang="cs-CZ" sz="2000" dirty="0" smtClean="0"/>
              <a:t>U nemocných s reinfekcí po 2 očkování byly nízké hladiny</a:t>
            </a:r>
          </a:p>
          <a:p>
            <a:pPr lvl="1"/>
            <a:r>
              <a:rPr lang="cs-CZ" sz="2000" dirty="0" smtClean="0"/>
              <a:t>Nemocní imunodeficitní mají ve vysokém procentu </a:t>
            </a:r>
            <a:r>
              <a:rPr lang="cs-CZ" sz="2000" dirty="0" smtClean="0"/>
              <a:t>nízké </a:t>
            </a:r>
            <a:r>
              <a:rPr lang="cs-CZ" sz="2000" dirty="0" smtClean="0"/>
              <a:t>hladiny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434272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8229600" cy="1143000"/>
          </a:xfrm>
        </p:spPr>
        <p:txBody>
          <a:bodyPr/>
          <a:lstStyle/>
          <a:p>
            <a:r>
              <a:rPr lang="cs-CZ" dirty="0" smtClean="0"/>
              <a:t>Perspektivy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Sjednotit metodiky stanovení protilátek pomocí mezinárodního standardu</a:t>
            </a:r>
          </a:p>
          <a:p>
            <a:r>
              <a:rPr lang="cs-CZ" sz="2800" dirty="0" smtClean="0"/>
              <a:t>Stanovovat buněčnou imunitu</a:t>
            </a:r>
          </a:p>
          <a:p>
            <a:r>
              <a:rPr lang="cs-CZ" sz="2800" dirty="0" smtClean="0"/>
              <a:t>Nadále sledovat příčiny </a:t>
            </a:r>
            <a:r>
              <a:rPr lang="cs-CZ" sz="2800" dirty="0" smtClean="0"/>
              <a:t>recidiv </a:t>
            </a:r>
            <a:r>
              <a:rPr lang="cs-CZ" sz="2800" dirty="0" smtClean="0"/>
              <a:t>Covidového onemocnění po </a:t>
            </a:r>
          </a:p>
          <a:p>
            <a:pPr lvl="1"/>
            <a:r>
              <a:rPr lang="cs-CZ" dirty="0" smtClean="0"/>
              <a:t>infekci </a:t>
            </a:r>
          </a:p>
          <a:p>
            <a:pPr lvl="1"/>
            <a:r>
              <a:rPr lang="cs-CZ" dirty="0" smtClean="0"/>
              <a:t>Očkování</a:t>
            </a:r>
          </a:p>
          <a:p>
            <a:r>
              <a:rPr lang="cs-CZ" sz="2800" dirty="0" smtClean="0"/>
              <a:t>Sledovat protilátky u osob</a:t>
            </a:r>
          </a:p>
          <a:p>
            <a:pPr lvl="1"/>
            <a:r>
              <a:rPr lang="cs-CZ" sz="2400" dirty="0" err="1" smtClean="0"/>
              <a:t>Imunodefientních</a:t>
            </a:r>
            <a:endParaRPr lang="cs-CZ" sz="2400" dirty="0" smtClean="0"/>
          </a:p>
          <a:p>
            <a:pPr lvl="1"/>
            <a:r>
              <a:rPr lang="cs-CZ" sz="2400" dirty="0" smtClean="0"/>
              <a:t>Imunosupresivní léčbou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869299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1143000"/>
          </a:xfrm>
        </p:spPr>
        <p:txBody>
          <a:bodyPr/>
          <a:lstStyle/>
          <a:p>
            <a:r>
              <a:rPr lang="cs-CZ" sz="6000" dirty="0" smtClean="0"/>
              <a:t>  Děkuji za pozornost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Prof, MUDr, Ondřej Topolčan, C,Sc,</a:t>
            </a:r>
          </a:p>
          <a:p>
            <a:pPr marL="0" indent="0">
              <a:buNone/>
            </a:pPr>
            <a:r>
              <a:rPr lang="cs-CZ" sz="2000" dirty="0" smtClean="0"/>
              <a:t>Oddělení Imunochemické Diagnostiky</a:t>
            </a:r>
          </a:p>
          <a:p>
            <a:pPr marL="0" indent="0">
              <a:buNone/>
            </a:pPr>
            <a:r>
              <a:rPr lang="cs-CZ" sz="2000" dirty="0" smtClean="0"/>
              <a:t>topolcan@fnplzen,cz</a:t>
            </a:r>
          </a:p>
          <a:p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403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 přednášky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Možnosti stanovení protilátek</a:t>
            </a:r>
          </a:p>
          <a:p>
            <a:r>
              <a:rPr lang="cs-CZ" dirty="0" smtClean="0"/>
              <a:t>Kdy vyšetřovat</a:t>
            </a:r>
          </a:p>
          <a:p>
            <a:r>
              <a:rPr lang="cs-CZ" dirty="0" smtClean="0"/>
              <a:t>Hladiny protilátek </a:t>
            </a:r>
          </a:p>
          <a:p>
            <a:pPr lvl="1"/>
            <a:r>
              <a:rPr lang="cs-CZ" dirty="0" smtClean="0"/>
              <a:t>Po prodělaném onemocnění obecná populace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Zaměstnanci FN 2020</a:t>
            </a:r>
          </a:p>
          <a:p>
            <a:pPr lvl="1"/>
            <a:r>
              <a:rPr lang="cs-CZ" dirty="0" smtClean="0"/>
              <a:t> Zaměstnanci FN </a:t>
            </a:r>
            <a:r>
              <a:rPr lang="cs-CZ" dirty="0" smtClean="0"/>
              <a:t>Plzeň </a:t>
            </a:r>
            <a:r>
              <a:rPr lang="cs-CZ" dirty="0" smtClean="0"/>
              <a:t>2021</a:t>
            </a:r>
          </a:p>
          <a:p>
            <a:pPr lvl="1"/>
            <a:r>
              <a:rPr lang="cs-CZ" dirty="0" smtClean="0"/>
              <a:t>Ustav sociálních služeb </a:t>
            </a:r>
          </a:p>
          <a:p>
            <a:r>
              <a:rPr lang="cs-CZ" dirty="0" smtClean="0"/>
              <a:t>Závěry </a:t>
            </a:r>
          </a:p>
          <a:p>
            <a:r>
              <a:rPr lang="cs-CZ" dirty="0" smtClean="0"/>
              <a:t>Perspektivy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561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7467600" cy="1143000"/>
          </a:xfrm>
        </p:spPr>
        <p:txBody>
          <a:bodyPr/>
          <a:lstStyle/>
          <a:p>
            <a:r>
              <a:rPr lang="es-ES" sz="3200" dirty="0"/>
              <a:t>Diagnostics (</a:t>
            </a:r>
            <a:r>
              <a:rPr lang="es-ES" sz="3200" dirty="0" err="1"/>
              <a:t>Basel</a:t>
            </a:r>
            <a:r>
              <a:rPr lang="es-ES" sz="3200" dirty="0" smtClean="0"/>
              <a:t>), </a:t>
            </a:r>
            <a:r>
              <a:rPr lang="es-ES" sz="3200" dirty="0"/>
              <a:t>2021 Mar 25;11(4):</a:t>
            </a:r>
            <a:r>
              <a:rPr lang="es-ES" sz="3200" dirty="0" smtClean="0"/>
              <a:t>593,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Five</a:t>
            </a:r>
            <a:r>
              <a:rPr lang="cs-CZ" b="1" dirty="0"/>
              <a:t> </a:t>
            </a:r>
            <a:r>
              <a:rPr lang="cs-CZ" b="1" dirty="0" err="1"/>
              <a:t>Commercial</a:t>
            </a:r>
            <a:r>
              <a:rPr lang="cs-CZ" b="1" dirty="0"/>
              <a:t> </a:t>
            </a:r>
            <a:r>
              <a:rPr lang="cs-CZ" b="1" dirty="0" err="1"/>
              <a:t>Immunoassays</a:t>
            </a:r>
            <a:r>
              <a:rPr lang="cs-CZ" b="1" dirty="0"/>
              <a:t> </a:t>
            </a:r>
            <a:r>
              <a:rPr lang="cs-CZ" b="1" dirty="0" err="1"/>
              <a:t>for</a:t>
            </a:r>
            <a:r>
              <a:rPr lang="cs-CZ" b="1" dirty="0"/>
              <a:t> SARS-CoV-2 </a:t>
            </a:r>
            <a:r>
              <a:rPr lang="cs-CZ" b="1" dirty="0" err="1"/>
              <a:t>Antibody</a:t>
            </a:r>
            <a:r>
              <a:rPr lang="cs-CZ" b="1" dirty="0"/>
              <a:t> </a:t>
            </a:r>
            <a:r>
              <a:rPr lang="cs-CZ" b="1" dirty="0" err="1"/>
              <a:t>Determination</a:t>
            </a:r>
            <a:r>
              <a:rPr lang="cs-CZ" b="1" dirty="0"/>
              <a:t> and </a:t>
            </a:r>
            <a:r>
              <a:rPr lang="cs-CZ" b="1" dirty="0" err="1"/>
              <a:t>Their</a:t>
            </a:r>
            <a:r>
              <a:rPr lang="cs-CZ" b="1" dirty="0"/>
              <a:t> </a:t>
            </a:r>
            <a:r>
              <a:rPr lang="cs-CZ" b="1" dirty="0" err="1"/>
              <a:t>Comparison</a:t>
            </a:r>
            <a:r>
              <a:rPr lang="cs-CZ" b="1" dirty="0"/>
              <a:t> and </a:t>
            </a:r>
            <a:r>
              <a:rPr lang="cs-CZ" b="1" dirty="0" err="1"/>
              <a:t>Correlation</a:t>
            </a:r>
            <a:r>
              <a:rPr lang="cs-CZ" b="1" dirty="0"/>
              <a:t> </a:t>
            </a:r>
            <a:r>
              <a:rPr lang="cs-CZ" b="1" dirty="0" err="1"/>
              <a:t>with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Virus </a:t>
            </a:r>
            <a:r>
              <a:rPr lang="cs-CZ" b="1" dirty="0" err="1"/>
              <a:t>Neutralization</a:t>
            </a:r>
            <a:r>
              <a:rPr lang="cs-CZ" b="1" dirty="0"/>
              <a:t> Test</a:t>
            </a:r>
            <a:br>
              <a:rPr lang="cs-CZ" b="1" dirty="0"/>
            </a:br>
            <a:r>
              <a:rPr lang="cs-CZ" sz="2000" dirty="0">
                <a:hlinkClick r:id="rId2"/>
              </a:rPr>
              <a:t>Václav Šimánek</a:t>
            </a:r>
            <a:r>
              <a:rPr lang="cs-CZ" sz="2000" dirty="0"/>
              <a:t>,</a:t>
            </a:r>
            <a:r>
              <a:rPr lang="cs-CZ" sz="2000" baseline="30000" dirty="0"/>
              <a:t>1</a:t>
            </a:r>
            <a:r>
              <a:rPr lang="cs-CZ" sz="2000" dirty="0"/>
              <a:t> </a:t>
            </a:r>
            <a:r>
              <a:rPr lang="cs-CZ" sz="2000" dirty="0">
                <a:hlinkClick r:id="rId3"/>
              </a:rPr>
              <a:t>Ladislav Pecen</a:t>
            </a:r>
            <a:r>
              <a:rPr lang="cs-CZ" sz="2000" dirty="0"/>
              <a:t>,</a:t>
            </a:r>
            <a:r>
              <a:rPr lang="cs-CZ" sz="2000" baseline="30000" dirty="0"/>
              <a:t>1,*</a:t>
            </a:r>
            <a:r>
              <a:rPr lang="cs-CZ" sz="2000" dirty="0"/>
              <a:t> </a:t>
            </a:r>
            <a:r>
              <a:rPr lang="cs-CZ" sz="2000" dirty="0">
                <a:hlinkClick r:id="rId4"/>
              </a:rPr>
              <a:t>Zuzana Krátká</a:t>
            </a:r>
            <a:r>
              <a:rPr lang="cs-CZ" sz="2000" dirty="0"/>
              <a:t>,</a:t>
            </a:r>
            <a:r>
              <a:rPr lang="cs-CZ" sz="2000" baseline="30000" dirty="0"/>
              <a:t>2</a:t>
            </a:r>
            <a:r>
              <a:rPr lang="cs-CZ" sz="2000" dirty="0"/>
              <a:t> </a:t>
            </a:r>
            <a:r>
              <a:rPr lang="cs-CZ" sz="2000" dirty="0">
                <a:hlinkClick r:id="rId5"/>
              </a:rPr>
              <a:t>Tomáš Fürst</a:t>
            </a:r>
            <a:r>
              <a:rPr lang="cs-CZ" sz="2000" dirty="0"/>
              <a:t>,</a:t>
            </a:r>
            <a:r>
              <a:rPr lang="cs-CZ" sz="2000" baseline="30000" dirty="0"/>
              <a:t>3</a:t>
            </a:r>
            <a:r>
              <a:rPr lang="cs-CZ" sz="2000" dirty="0"/>
              <a:t> </a:t>
            </a:r>
            <a:r>
              <a:rPr lang="cs-CZ" sz="2000" dirty="0">
                <a:hlinkClick r:id="rId6"/>
              </a:rPr>
              <a:t>Hana Řezáčková</a:t>
            </a:r>
            <a:r>
              <a:rPr lang="cs-CZ" sz="2000" dirty="0"/>
              <a:t>,</a:t>
            </a:r>
            <a:r>
              <a:rPr lang="cs-CZ" sz="2000" baseline="30000" dirty="0"/>
              <a:t>1</a:t>
            </a:r>
            <a:r>
              <a:rPr lang="cs-CZ" sz="2000" dirty="0"/>
              <a:t> </a:t>
            </a:r>
            <a:r>
              <a:rPr lang="cs-CZ" sz="2000" dirty="0">
                <a:hlinkClick r:id="rId7"/>
              </a:rPr>
              <a:t>Ondřej Topolčan</a:t>
            </a:r>
            <a:r>
              <a:rPr lang="cs-CZ" sz="2000" dirty="0"/>
              <a:t>,</a:t>
            </a:r>
            <a:r>
              <a:rPr lang="cs-CZ" sz="2000" baseline="30000" dirty="0"/>
              <a:t>1</a:t>
            </a:r>
            <a:r>
              <a:rPr lang="cs-CZ" sz="2000" dirty="0"/>
              <a:t> </a:t>
            </a:r>
            <a:r>
              <a:rPr lang="cs-CZ" sz="2000" dirty="0">
                <a:hlinkClick r:id="rId8"/>
              </a:rPr>
              <a:t>Karel Fajfrlík</a:t>
            </a:r>
            <a:r>
              <a:rPr lang="cs-CZ" sz="2000" dirty="0"/>
              <a:t>,</a:t>
            </a:r>
            <a:r>
              <a:rPr lang="cs-CZ" sz="2000" baseline="30000" dirty="0"/>
              <a:t>4</a:t>
            </a:r>
            <a:r>
              <a:rPr lang="cs-CZ" sz="2000" dirty="0"/>
              <a:t> </a:t>
            </a:r>
            <a:r>
              <a:rPr lang="cs-CZ" sz="2000" dirty="0">
                <a:hlinkClick r:id="rId9"/>
              </a:rPr>
              <a:t>Dalibor Sedláček</a:t>
            </a:r>
            <a:r>
              <a:rPr lang="cs-CZ" sz="2000" dirty="0"/>
              <a:t>,</a:t>
            </a:r>
            <a:r>
              <a:rPr lang="cs-CZ" sz="2000" baseline="30000" dirty="0"/>
              <a:t>5</a:t>
            </a:r>
            <a:r>
              <a:rPr lang="cs-CZ" sz="2000" dirty="0"/>
              <a:t> </a:t>
            </a:r>
            <a:r>
              <a:rPr lang="cs-CZ" sz="2000" dirty="0">
                <a:hlinkClick r:id="rId10"/>
              </a:rPr>
              <a:t>Robin Šín</a:t>
            </a:r>
            <a:r>
              <a:rPr lang="cs-CZ" sz="2000" dirty="0"/>
              <a:t>,</a:t>
            </a:r>
            <a:r>
              <a:rPr lang="cs-CZ" sz="2000" baseline="30000" dirty="0"/>
              <a:t>5</a:t>
            </a:r>
            <a:r>
              <a:rPr lang="cs-CZ" sz="2000" dirty="0"/>
              <a:t> </a:t>
            </a:r>
            <a:r>
              <a:rPr lang="cs-CZ" sz="2000" dirty="0">
                <a:hlinkClick r:id="rId11"/>
              </a:rPr>
              <a:t>Petr Pazdiora</a:t>
            </a:r>
            <a:r>
              <a:rPr lang="cs-CZ" sz="2000" dirty="0"/>
              <a:t>,</a:t>
            </a:r>
            <a:r>
              <a:rPr lang="cs-CZ" sz="2000" baseline="30000" dirty="0"/>
              <a:t>6</a:t>
            </a:r>
            <a:r>
              <a:rPr lang="cs-CZ" sz="2000" dirty="0"/>
              <a:t> </a:t>
            </a:r>
            <a:r>
              <a:rPr lang="cs-CZ" sz="2000" dirty="0">
                <a:hlinkClick r:id="rId12"/>
              </a:rPr>
              <a:t>Hana Zelená</a:t>
            </a:r>
            <a:r>
              <a:rPr lang="cs-CZ" sz="2000" dirty="0"/>
              <a:t>,</a:t>
            </a:r>
            <a:r>
              <a:rPr lang="cs-CZ" sz="2000" baseline="30000" dirty="0"/>
              <a:t>7,8</a:t>
            </a:r>
            <a:r>
              <a:rPr lang="cs-CZ" sz="2000" dirty="0"/>
              <a:t> </a:t>
            </a:r>
            <a:r>
              <a:rPr lang="cs-CZ" sz="2000" dirty="0">
                <a:hlinkClick r:id="rId13"/>
              </a:rPr>
              <a:t>David Slouka</a:t>
            </a:r>
            <a:r>
              <a:rPr lang="cs-CZ" sz="2000" dirty="0"/>
              <a:t>,</a:t>
            </a:r>
            <a:r>
              <a:rPr lang="cs-CZ" sz="2000" baseline="30000" dirty="0"/>
              <a:t>9</a:t>
            </a:r>
            <a:r>
              <a:rPr lang="cs-CZ" sz="2000" dirty="0"/>
              <a:t> and </a:t>
            </a:r>
            <a:r>
              <a:rPr lang="cs-CZ" sz="2000" dirty="0">
                <a:hlinkClick r:id="rId14"/>
              </a:rPr>
              <a:t>Radek Kučera</a:t>
            </a:r>
            <a:r>
              <a:rPr lang="cs-CZ" sz="2000" baseline="30000" dirty="0"/>
              <a:t>1,10</a:t>
            </a: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162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228600"/>
            <a:ext cx="8610597" cy="1219200"/>
          </a:xfrm>
        </p:spPr>
        <p:txBody>
          <a:bodyPr/>
          <a:lstStyle/>
          <a:p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>
                <a:solidFill>
                  <a:srgbClr val="FF0000"/>
                </a:solidFill>
              </a:rPr>
              <a:t>Imunologické </a:t>
            </a:r>
            <a:r>
              <a:rPr lang="cs-CZ" sz="2800" dirty="0">
                <a:solidFill>
                  <a:srgbClr val="FF0000"/>
                </a:solidFill>
              </a:rPr>
              <a:t>testy na protilátky </a:t>
            </a:r>
            <a:r>
              <a:rPr lang="cs-CZ" sz="2800" dirty="0" smtClean="0">
                <a:solidFill>
                  <a:srgbClr val="FF0000"/>
                </a:solidFill>
              </a:rPr>
              <a:t>SARS-CoV-2</a:t>
            </a:r>
            <a:r>
              <a:rPr lang="cs-CZ" sz="2800" dirty="0">
                <a:solidFill>
                  <a:srgbClr val="FF0000"/>
                </a:solidFill>
              </a:rPr>
              <a:t/>
            </a:r>
            <a:br>
              <a:rPr lang="cs-CZ" sz="2800" dirty="0">
                <a:solidFill>
                  <a:srgbClr val="FF0000"/>
                </a:solidFill>
              </a:rPr>
            </a:br>
            <a:r>
              <a:rPr lang="cs-CZ" sz="3600" dirty="0">
                <a:solidFill>
                  <a:srgbClr val="FF0000"/>
                </a:solidFill>
              </a:rPr>
              <a:t/>
            </a:r>
            <a:br>
              <a:rPr lang="cs-CZ" sz="3600" dirty="0">
                <a:solidFill>
                  <a:srgbClr val="FF0000"/>
                </a:solidFill>
              </a:rPr>
            </a:br>
            <a:endParaRPr lang="cs-CZ" sz="3600" dirty="0">
              <a:solidFill>
                <a:srgbClr val="FF0000"/>
              </a:solidFill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9142738"/>
              </p:ext>
            </p:extLst>
          </p:nvPr>
        </p:nvGraphicFramePr>
        <p:xfrm>
          <a:off x="2" y="1600200"/>
          <a:ext cx="9143995" cy="303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5"/>
                <a:gridCol w="1132113"/>
                <a:gridCol w="1752600"/>
                <a:gridCol w="1143000"/>
                <a:gridCol w="1197427"/>
                <a:gridCol w="1306285"/>
                <a:gridCol w="1306285"/>
              </a:tblGrid>
              <a:tr h="3708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dirty="0" err="1">
                          <a:effectLst/>
                        </a:rPr>
                        <a:t>ýrobce</a:t>
                      </a:r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dirty="0" smtClean="0">
                          <a:effectLst/>
                        </a:rPr>
                        <a:t>Metoda</a:t>
                      </a:r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Použitý antigen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Vyhodnocení výsledků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Výrobce</a:t>
                      </a:r>
                      <a:br>
                        <a:rPr lang="cs-CZ">
                          <a:effectLst/>
                        </a:rPr>
                      </a:br>
                      <a:r>
                        <a:rPr lang="cs-CZ">
                          <a:effectLst/>
                        </a:rPr>
                        <a:t>Katalogové číslo</a:t>
                      </a: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 smtClean="0">
                          <a:effectLst/>
                        </a:rPr>
                        <a:t>Negativní</a:t>
                      </a:r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Šedá zóna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Pozitivní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Abbott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CLIA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IgG NP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&lt;</a:t>
                      </a:r>
                      <a:r>
                        <a:rPr lang="cs-CZ" dirty="0" smtClean="0">
                          <a:effectLst/>
                        </a:rPr>
                        <a:t>1,4</a:t>
                      </a:r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≥1,4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6R86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Diasorin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CLIA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IgG anti-S1 / S2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&lt;12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12–15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≥15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311450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Roche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CLIA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Celkový Ig NP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&lt;1,0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≥1,0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09 203 095 190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Beckman Coulter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CLIA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IgG anti-S1 RBD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&lt;0,8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0,8–1,0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≥1,0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solidFill>
                            <a:srgbClr val="2F4A8B"/>
                          </a:solidFill>
                          <a:effectLst/>
                          <a:hlinkClick r:id="rId2"/>
                        </a:rPr>
                        <a:t>C58961</a:t>
                      </a:r>
                      <a:endParaRPr lang="cs-CZ" sz="1200" dirty="0">
                        <a:effectLst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Euroimmun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ELISA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IgG anti-S1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&lt;0,8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0,8–1,1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≥</a:t>
                      </a:r>
                      <a:r>
                        <a:rPr lang="cs-CZ" dirty="0" smtClean="0">
                          <a:effectLst/>
                        </a:rPr>
                        <a:t>1,1</a:t>
                      </a:r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EI 2606-9601 G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059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3600" y="152400"/>
            <a:ext cx="8229600" cy="1143000"/>
          </a:xfrm>
        </p:spPr>
        <p:txBody>
          <a:bodyPr/>
          <a:lstStyle/>
          <a:p>
            <a:pPr algn="l"/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 smtClean="0"/>
              <a:t>Souhrn </a:t>
            </a:r>
            <a:r>
              <a:rPr lang="cs-CZ" sz="3200" dirty="0"/>
              <a:t>výsledků použitých </a:t>
            </a:r>
            <a:r>
              <a:rPr lang="cs-CZ" sz="3200" dirty="0" smtClean="0"/>
              <a:t>metod pro stanovení IgG protilátek ,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/>
            </a:r>
            <a:br>
              <a:rPr lang="cs-CZ" sz="3200" dirty="0"/>
            </a:br>
            <a:endParaRPr lang="cs-CZ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392348"/>
              </p:ext>
            </p:extLst>
          </p:nvPr>
        </p:nvGraphicFramePr>
        <p:xfrm>
          <a:off x="457200" y="1620520"/>
          <a:ext cx="8229599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979714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Výrobce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i="1">
                          <a:effectLst/>
                        </a:rPr>
                        <a:t>n</a:t>
                      </a:r>
                      <a:endParaRPr lang="cs-CZ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Medián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Minimální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Maximum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Dolní kvartil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Horní kvartil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Abbott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149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 smtClean="0">
                          <a:effectLst/>
                        </a:rPr>
                        <a:t>2,66</a:t>
                      </a:r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0,10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 smtClean="0">
                          <a:effectLst/>
                        </a:rPr>
                        <a:t>10,12</a:t>
                      </a:r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 smtClean="0">
                          <a:effectLst/>
                        </a:rPr>
                        <a:t>1,51</a:t>
                      </a:r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4,91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Diasorin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149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66,50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 smtClean="0">
                          <a:effectLst/>
                        </a:rPr>
                        <a:t>5,54</a:t>
                      </a:r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400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 smtClean="0">
                          <a:effectLst/>
                        </a:rPr>
                        <a:t>34,5</a:t>
                      </a:r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110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Roche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149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73,45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1,84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155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 smtClean="0">
                          <a:effectLst/>
                        </a:rPr>
                        <a:t>31,8</a:t>
                      </a:r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107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Beckman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149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1,88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0,12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 smtClean="0">
                          <a:effectLst/>
                        </a:rPr>
                        <a:t>40,2</a:t>
                      </a:r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0,72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 smtClean="0">
                          <a:effectLst/>
                        </a:rPr>
                        <a:t>5,47</a:t>
                      </a:r>
                      <a:endParaRPr lang="cs-CZ" dirty="0">
                        <a:effectLst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Euroimmun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149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 smtClean="0">
                          <a:effectLst/>
                        </a:rPr>
                        <a:t>2,46</a:t>
                      </a:r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0,12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8,61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 smtClean="0">
                          <a:effectLst/>
                        </a:rPr>
                        <a:t>2,46</a:t>
                      </a:r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 smtClean="0">
                          <a:effectLst/>
                        </a:rPr>
                        <a:t>4,54</a:t>
                      </a:r>
                      <a:endParaRPr lang="cs-CZ" dirty="0">
                        <a:effectLst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7781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09800" y="457200"/>
            <a:ext cx="7086600" cy="1143000"/>
          </a:xfrm>
        </p:spPr>
        <p:txBody>
          <a:bodyPr/>
          <a:lstStyle/>
          <a:p>
            <a:pPr algn="l"/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>
                <a:solidFill>
                  <a:srgbClr val="FF0000"/>
                </a:solidFill>
              </a:rPr>
              <a:t>Korelace testů </a:t>
            </a:r>
            <a:r>
              <a:rPr lang="cs-CZ" sz="2800" dirty="0">
                <a:solidFill>
                  <a:srgbClr val="FF0000"/>
                </a:solidFill>
              </a:rPr>
              <a:t>pro stanovení protilátek </a:t>
            </a:r>
            <a:r>
              <a:rPr lang="cs-CZ" sz="2800" dirty="0" smtClean="0">
                <a:solidFill>
                  <a:srgbClr val="FF0000"/>
                </a:solidFill>
              </a:rPr>
              <a:t>IgG proti SARS-CoV-2 </a:t>
            </a:r>
            <a:r>
              <a:rPr lang="cs-CZ" sz="2800" dirty="0">
                <a:solidFill>
                  <a:srgbClr val="FF0000"/>
                </a:solidFill>
              </a:rPr>
              <a:t>a jejich korelace s testem neutralizace viru (VNT</a:t>
            </a:r>
            <a:r>
              <a:rPr lang="cs-CZ" sz="2800" dirty="0" smtClean="0">
                <a:solidFill>
                  <a:srgbClr val="FF0000"/>
                </a:solidFill>
              </a:rPr>
              <a:t>)</a:t>
            </a:r>
            <a:r>
              <a:rPr lang="cs-CZ" sz="2800" dirty="0">
                <a:solidFill>
                  <a:srgbClr val="FF0000"/>
                </a:solidFill>
              </a:rPr>
              <a:t/>
            </a:r>
            <a:br>
              <a:rPr lang="cs-CZ" sz="2800" dirty="0">
                <a:solidFill>
                  <a:srgbClr val="FF0000"/>
                </a:solidFill>
              </a:rPr>
            </a:br>
            <a:r>
              <a:rPr lang="cs-CZ" sz="2800" dirty="0">
                <a:solidFill>
                  <a:srgbClr val="FF0000"/>
                </a:solidFill>
              </a:rPr>
              <a:t/>
            </a:r>
            <a:br>
              <a:rPr lang="cs-CZ" sz="2800" dirty="0">
                <a:solidFill>
                  <a:srgbClr val="FF0000"/>
                </a:solidFill>
              </a:rPr>
            </a:br>
            <a:endParaRPr lang="cs-CZ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4416252"/>
              </p:ext>
            </p:extLst>
          </p:nvPr>
        </p:nvGraphicFramePr>
        <p:xfrm>
          <a:off x="457200" y="1823720"/>
          <a:ext cx="777239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6800"/>
                <a:gridCol w="1066800"/>
                <a:gridCol w="1447800"/>
                <a:gridCol w="1578426"/>
                <a:gridCol w="1240971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 err="1">
                          <a:effectLst/>
                        </a:rPr>
                        <a:t>Diasorin</a:t>
                      </a:r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Roche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Beckman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 err="1">
                          <a:effectLst/>
                        </a:rPr>
                        <a:t>Euroimmun</a:t>
                      </a:r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VNT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 err="1" smtClean="0">
                          <a:effectLst/>
                        </a:rPr>
                        <a:t>Abott</a:t>
                      </a:r>
                      <a:endParaRPr lang="cs-CZ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0,49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0,65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0,65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0,49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0,49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 err="1">
                          <a:effectLst/>
                        </a:rPr>
                        <a:t>Diasorin</a:t>
                      </a:r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0,41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solidFill>
                            <a:srgbClr val="FF0000"/>
                          </a:solidFill>
                          <a:effectLst/>
                        </a:rPr>
                        <a:t>0,76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b="1" dirty="0">
                          <a:solidFill>
                            <a:srgbClr val="FF0000"/>
                          </a:solidFill>
                          <a:effectLst/>
                        </a:rPr>
                        <a:t>0,84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solidFill>
                            <a:srgbClr val="FF0000"/>
                          </a:solidFill>
                          <a:effectLst/>
                        </a:rPr>
                        <a:t>0,72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Roche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 fontAlgn="ctr"/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0,39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0,38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0,38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Beckman 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0,73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solidFill>
                            <a:srgbClr val="FF0000"/>
                          </a:solidFill>
                          <a:effectLst/>
                        </a:rPr>
                        <a:t>0,68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 err="1">
                          <a:effectLst/>
                        </a:rPr>
                        <a:t>Euroimmun</a:t>
                      </a:r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solidFill>
                            <a:srgbClr val="FF0000"/>
                          </a:solidFill>
                          <a:effectLst/>
                        </a:rPr>
                        <a:t>0,63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VNT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dirty="0">
                        <a:effectLst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5074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133600" y="274638"/>
            <a:ext cx="7010400" cy="1143000"/>
          </a:xfrm>
        </p:spPr>
        <p:txBody>
          <a:bodyPr/>
          <a:lstStyle/>
          <a:p>
            <a:pPr algn="l"/>
            <a:r>
              <a:rPr lang="cs-CZ" sz="3200" dirty="0">
                <a:solidFill>
                  <a:srgbClr val="FF0000"/>
                </a:solidFill>
              </a:rPr>
              <a:t>Vizualizace srovnání naměřených koncentrací protilátek </a:t>
            </a:r>
            <a:r>
              <a:rPr lang="cs-CZ" sz="3200" dirty="0" smtClean="0">
                <a:solidFill>
                  <a:srgbClr val="FF0000"/>
                </a:solidFill>
              </a:rPr>
              <a:t>SARS-CoV-2</a:t>
            </a:r>
            <a:endParaRPr lang="cs-CZ" sz="32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An external file that holds a picture, illustration, etc.&#10;Object name is diagnostics-11-00593-g001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17638"/>
            <a:ext cx="4114800" cy="4933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4724400" y="1600200"/>
            <a:ext cx="4343400" cy="464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/>
              <a:t>Vizualizace srovnání naměřených koncentrací protilátek SARS-CoV-2 jednotlivými testy a </a:t>
            </a:r>
            <a:r>
              <a:rPr lang="cs-CZ" dirty="0" smtClean="0"/>
              <a:t>přehled </a:t>
            </a:r>
            <a:r>
              <a:rPr lang="cs-CZ" dirty="0" smtClean="0"/>
              <a:t>údajů.                                                                  </a:t>
            </a:r>
            <a:r>
              <a:rPr lang="cs-CZ" dirty="0" smtClean="0"/>
              <a:t>Výsledky </a:t>
            </a:r>
            <a:r>
              <a:rPr lang="cs-CZ" dirty="0"/>
              <a:t>každého testu byly standardizovány pomocí (dekadického) logaritmu poměru výsledku testu k mezní hodnotě pro negativitu  Každá žlutá čára představuje jeden </a:t>
            </a:r>
            <a:r>
              <a:rPr lang="cs-CZ" dirty="0" smtClean="0"/>
              <a:t>vzorek,</a:t>
            </a:r>
            <a:r>
              <a:rPr lang="cs-CZ" dirty="0"/>
              <a:t> V každém panelu jsou vzorky konkrétní hodnoty VNT zvýrazněny </a:t>
            </a:r>
            <a:r>
              <a:rPr lang="cs-CZ" dirty="0" smtClean="0"/>
              <a:t>modře,</a:t>
            </a:r>
            <a:r>
              <a:rPr lang="cs-CZ" dirty="0"/>
              <a:t> Můžeme pozorovat celkovou shodu pěti </a:t>
            </a:r>
            <a:r>
              <a:rPr lang="cs-CZ" dirty="0" smtClean="0"/>
              <a:t>testů </a:t>
            </a:r>
            <a:r>
              <a:rPr lang="cs-CZ" dirty="0"/>
              <a:t>a obecná korespondence výsledků VNT s pěti </a:t>
            </a:r>
            <a:r>
              <a:rPr lang="cs-CZ" dirty="0" smtClean="0"/>
              <a:t>testy.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583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7315200" cy="1143000"/>
          </a:xfrm>
        </p:spPr>
        <p:txBody>
          <a:bodyPr/>
          <a:lstStyle/>
          <a:p>
            <a:pPr algn="l"/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sz="3600" dirty="0" smtClean="0">
                <a:solidFill>
                  <a:srgbClr val="FF0000"/>
                </a:solidFill>
              </a:rPr>
              <a:t>Hladiny protilátek </a:t>
            </a:r>
            <a:r>
              <a:rPr lang="cs-CZ" sz="3600" dirty="0" err="1" smtClean="0">
                <a:solidFill>
                  <a:srgbClr val="FF0000"/>
                </a:solidFill>
              </a:rPr>
              <a:t>IgG</a:t>
            </a:r>
            <a:r>
              <a:rPr lang="cs-CZ" sz="3600" dirty="0" smtClean="0">
                <a:solidFill>
                  <a:srgbClr val="FF0000"/>
                </a:solidFill>
              </a:rPr>
              <a:t> po prodělaném</a:t>
            </a:r>
            <a:r>
              <a:rPr lang="cs-CZ" sz="3600" dirty="0">
                <a:solidFill>
                  <a:srgbClr val="FF0000"/>
                </a:solidFill>
              </a:rPr>
              <a:t/>
            </a:r>
            <a:br>
              <a:rPr lang="cs-CZ" sz="3600" dirty="0">
                <a:solidFill>
                  <a:srgbClr val="FF0000"/>
                </a:solidFill>
              </a:rPr>
            </a:br>
            <a:r>
              <a:rPr lang="cs-CZ" sz="3600" dirty="0" smtClean="0">
                <a:solidFill>
                  <a:srgbClr val="FF0000"/>
                </a:solidFill>
              </a:rPr>
              <a:t>onemocnění - </a:t>
            </a:r>
            <a:r>
              <a:rPr lang="cs-CZ" sz="3600" dirty="0">
                <a:solidFill>
                  <a:srgbClr val="FF0000"/>
                </a:solidFill>
              </a:rPr>
              <a:t>obecná populace</a:t>
            </a:r>
            <a:r>
              <a:rPr lang="cs-CZ" sz="3600" dirty="0"/>
              <a:t/>
            </a:r>
            <a:br>
              <a:rPr lang="cs-CZ" sz="3600" dirty="0"/>
            </a:br>
            <a:r>
              <a:rPr lang="cs-CZ" dirty="0"/>
              <a:t> </a:t>
            </a:r>
          </a:p>
        </p:txBody>
      </p:sp>
      <p:pic>
        <p:nvPicPr>
          <p:cNvPr id="4" name="obrázek 20" descr="The SGPlot Procedur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25282"/>
            <a:ext cx="5867399" cy="416591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76200" y="5867400"/>
            <a:ext cx="8955978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700" dirty="0" smtClean="0"/>
              <a:t>Doba od prvního pozitivního PCR testu, 110 pacientu s prokázaným onemocněním </a:t>
            </a:r>
            <a:r>
              <a:rPr lang="cs-CZ" sz="1700" dirty="0" smtClean="0"/>
              <a:t>covid-19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1861021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391400" cy="1143000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sz="2800" dirty="0" smtClean="0">
                <a:solidFill>
                  <a:srgbClr val="FF0000"/>
                </a:solidFill>
              </a:rPr>
              <a:t>Hladiny </a:t>
            </a:r>
            <a:r>
              <a:rPr lang="cs-CZ" sz="2800" dirty="0">
                <a:solidFill>
                  <a:srgbClr val="FF0000"/>
                </a:solidFill>
              </a:rPr>
              <a:t>protilátek </a:t>
            </a:r>
            <a:r>
              <a:rPr lang="cs-CZ" sz="2800" dirty="0" smtClean="0">
                <a:solidFill>
                  <a:srgbClr val="FF0000"/>
                </a:solidFill>
              </a:rPr>
              <a:t>IgG zaměstnanci </a:t>
            </a:r>
            <a:r>
              <a:rPr lang="cs-CZ" sz="2800" dirty="0">
                <a:solidFill>
                  <a:srgbClr val="FF0000"/>
                </a:solidFill>
              </a:rPr>
              <a:t>FN </a:t>
            </a:r>
            <a:r>
              <a:rPr lang="cs-CZ" sz="2800" dirty="0" smtClean="0">
                <a:solidFill>
                  <a:srgbClr val="FF0000"/>
                </a:solidFill>
              </a:rPr>
              <a:t>2021</a:t>
            </a:r>
            <a:br>
              <a:rPr lang="cs-CZ" sz="2800" dirty="0" smtClean="0">
                <a:solidFill>
                  <a:srgbClr val="FF0000"/>
                </a:solidFill>
              </a:rPr>
            </a:br>
            <a:r>
              <a:rPr lang="cs-CZ" sz="2800" dirty="0" smtClean="0">
                <a:solidFill>
                  <a:srgbClr val="FF0000"/>
                </a:solidFill>
              </a:rPr>
              <a:t>Po očkování ( n =58, 10 OiD s FU do 20.týdne)</a:t>
            </a:r>
            <a:r>
              <a:rPr lang="cs-CZ" sz="2800" dirty="0">
                <a:solidFill>
                  <a:srgbClr val="FF0000"/>
                </a:solidFill>
              </a:rPr>
              <a:t/>
            </a:r>
            <a:br>
              <a:rPr lang="cs-CZ" sz="2800" dirty="0">
                <a:solidFill>
                  <a:srgbClr val="FF0000"/>
                </a:solidFill>
              </a:rPr>
            </a:br>
            <a:endParaRPr lang="cs-CZ" sz="2800" dirty="0"/>
          </a:p>
        </p:txBody>
      </p:sp>
      <p:pic>
        <p:nvPicPr>
          <p:cNvPr id="1026" name="Picture 2" descr="The SGPlot Procedur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461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FNM">
  <a:themeElements>
    <a:clrScheme name="FNM">
      <a:dk1>
        <a:srgbClr val="002060"/>
      </a:dk1>
      <a:lt1>
        <a:srgbClr val="002060"/>
      </a:lt1>
      <a:dk2>
        <a:srgbClr val="FFFFFF"/>
      </a:dk2>
      <a:lt2>
        <a:srgbClr val="FFFFFF"/>
      </a:lt2>
      <a:accent1>
        <a:srgbClr val="D5E3FF"/>
      </a:accent1>
      <a:accent2>
        <a:srgbClr val="97BAFF"/>
      </a:accent2>
      <a:accent3>
        <a:srgbClr val="2F75FF"/>
      </a:accent3>
      <a:accent4>
        <a:srgbClr val="0042C7"/>
      </a:accent4>
      <a:accent5>
        <a:srgbClr val="002D89"/>
      </a:accent5>
      <a:accent6>
        <a:srgbClr val="002060"/>
      </a:accent6>
      <a:hlink>
        <a:srgbClr val="002060"/>
      </a:hlink>
      <a:folHlink>
        <a:srgbClr val="00206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3750</TotalTime>
  <Words>568</Words>
  <Application>Microsoft Office PowerPoint</Application>
  <PresentationFormat>On-screen Show (4:3)</PresentationFormat>
  <Paragraphs>280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Lucida Sans Unicode</vt:lpstr>
      <vt:lpstr>Tahoma</vt:lpstr>
      <vt:lpstr>Times New Roman</vt:lpstr>
      <vt:lpstr>Yu Mincho</vt:lpstr>
      <vt:lpstr>1_FNM</vt:lpstr>
      <vt:lpstr> Tvorba protilátek IgG u infekce covid-19</vt:lpstr>
      <vt:lpstr>Témata přednášky </vt:lpstr>
      <vt:lpstr>Diagnostics (Basel), 2021 Mar 25;11(4):593,</vt:lpstr>
      <vt:lpstr>  Imunologické testy na protilátky SARS-CoV-2  </vt:lpstr>
      <vt:lpstr>  Souhrn výsledků použitých metod pro stanovení IgG protilátek ,  </vt:lpstr>
      <vt:lpstr> Korelace testů pro stanovení protilátek IgG proti SARS-CoV-2 a jejich korelace s testem neutralizace viru (VNT)  </vt:lpstr>
      <vt:lpstr>Vizualizace srovnání naměřených koncentrací protilátek SARS-CoV-2</vt:lpstr>
      <vt:lpstr>  Hladiny protilátek IgG po prodělaném onemocnění - obecná populace  </vt:lpstr>
      <vt:lpstr> Hladiny protilátek IgG zaměstnanci FN 2021 Po očkování ( n =58, 10 OiD s FU do 20.týdne) </vt:lpstr>
      <vt:lpstr>Ústav sociální péče  Charakteristika souboru </vt:lpstr>
      <vt:lpstr>ÚSS po očkování</vt:lpstr>
      <vt:lpstr>Hladiny protilátek IgG u očkovaných klientů ÚSS a) neprodělali     b) prodělali Covid 19 </vt:lpstr>
      <vt:lpstr>         Hladiny protilátek IgG ÚSS po očkování závislost na věku  </vt:lpstr>
      <vt:lpstr>       Hladiny protilátek IgG ÚSS po očkování Závislost na typu očkovací látky</vt:lpstr>
      <vt:lpstr>Hladiny protilátek IgG             Klienti a zaměstnanci ústavu sociálních služeb</vt:lpstr>
      <vt:lpstr>Spoluautoři:</vt:lpstr>
      <vt:lpstr>Závěr</vt:lpstr>
      <vt:lpstr>Perspektivy</vt:lpstr>
      <vt:lpstr>  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Chromogranin A (Pilot study)</dc:title>
  <dc:creator>Topolcan  Ondrej</dc:creator>
  <cp:lastModifiedBy>Pecen Ladislav</cp:lastModifiedBy>
  <cp:revision>151</cp:revision>
  <cp:lastPrinted>2015-09-28T15:01:09Z</cp:lastPrinted>
  <dcterms:modified xsi:type="dcterms:W3CDTF">2021-05-31T05:20:57Z</dcterms:modified>
</cp:coreProperties>
</file>